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61" r:id="rId5"/>
    <p:sldId id="260" r:id="rId6"/>
    <p:sldId id="262" r:id="rId7"/>
    <p:sldId id="263" r:id="rId8"/>
    <p:sldId id="259" r:id="rId9"/>
    <p:sldId id="267" r:id="rId10"/>
    <p:sldId id="266" r:id="rId11"/>
    <p:sldId id="264" r:id="rId12"/>
    <p:sldId id="270" r:id="rId13"/>
    <p:sldId id="265" r:id="rId14"/>
    <p:sldId id="269" r:id="rId15"/>
    <p:sldId id="271" r:id="rId16"/>
    <p:sldId id="268" r:id="rId17"/>
    <p:sldId id="272" r:id="rId18"/>
    <p:sldId id="273" r:id="rId19"/>
    <p:sldId id="274" r:id="rId20"/>
    <p:sldId id="277" r:id="rId21"/>
    <p:sldId id="276" r:id="rId22"/>
    <p:sldId id="275" r:id="rId23"/>
    <p:sldId id="280" r:id="rId24"/>
    <p:sldId id="282" r:id="rId25"/>
    <p:sldId id="284" r:id="rId26"/>
    <p:sldId id="285" r:id="rId27"/>
    <p:sldId id="286" r:id="rId28"/>
    <p:sldId id="283" r:id="rId29"/>
    <p:sldId id="279" r:id="rId30"/>
    <p:sldId id="278" r:id="rId31"/>
    <p:sldId id="290" r:id="rId32"/>
    <p:sldId id="292" r:id="rId33"/>
    <p:sldId id="291" r:id="rId34"/>
    <p:sldId id="293" r:id="rId35"/>
    <p:sldId id="289" r:id="rId36"/>
    <p:sldId id="288" r:id="rId37"/>
    <p:sldId id="287" r:id="rId38"/>
    <p:sldId id="258" r:id="rId39"/>
    <p:sldId id="296" r:id="rId40"/>
    <p:sldId id="297" r:id="rId41"/>
    <p:sldId id="298" r:id="rId42"/>
    <p:sldId id="295" r:id="rId43"/>
    <p:sldId id="294" r:id="rId44"/>
    <p:sldId id="301" r:id="rId45"/>
    <p:sldId id="300" r:id="rId46"/>
    <p:sldId id="303" r:id="rId47"/>
    <p:sldId id="302" r:id="rId48"/>
    <p:sldId id="306" r:id="rId49"/>
    <p:sldId id="305" r:id="rId50"/>
    <p:sldId id="304" r:id="rId51"/>
    <p:sldId id="299" r:id="rId52"/>
    <p:sldId id="309" r:id="rId53"/>
    <p:sldId id="308" r:id="rId54"/>
    <p:sldId id="307" r:id="rId55"/>
    <p:sldId id="310" r:id="rId56"/>
    <p:sldId id="313" r:id="rId57"/>
    <p:sldId id="311" r:id="rId58"/>
    <p:sldId id="318" r:id="rId59"/>
    <p:sldId id="317" r:id="rId60"/>
    <p:sldId id="316" r:id="rId61"/>
    <p:sldId id="319" r:id="rId62"/>
    <p:sldId id="315" r:id="rId63"/>
    <p:sldId id="323" r:id="rId64"/>
    <p:sldId id="322" r:id="rId65"/>
    <p:sldId id="314" r:id="rId66"/>
    <p:sldId id="321" r:id="rId67"/>
    <p:sldId id="320" r:id="rId68"/>
    <p:sldId id="324" r:id="rId69"/>
    <p:sldId id="326" r:id="rId70"/>
    <p:sldId id="325" r:id="rId71"/>
    <p:sldId id="327" r:id="rId72"/>
    <p:sldId id="330" r:id="rId73"/>
    <p:sldId id="331" r:id="rId74"/>
    <p:sldId id="329" r:id="rId75"/>
    <p:sldId id="334" r:id="rId76"/>
    <p:sldId id="333" r:id="rId77"/>
    <p:sldId id="332" r:id="rId7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8" autoAdjust="0"/>
    <p:restoredTop sz="94660"/>
  </p:normalViewPr>
  <p:slideViewPr>
    <p:cSldViewPr>
      <p:cViewPr>
        <p:scale>
          <a:sx n="80" d="100"/>
          <a:sy n="80" d="100"/>
        </p:scale>
        <p:origin x="-198" y="5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sp>
        <p:nvSpPr>
          <p:cNvPr id="35" name="Rectangle 17" descr="Narrow horizontal"/>
          <p:cNvSpPr>
            <a:spLocks noChangeArrowheads="1"/>
          </p:cNvSpPr>
          <p:nvPr userDrawn="1"/>
        </p:nvSpPr>
        <p:spPr bwMode="auto">
          <a:xfrm>
            <a:off x="7500958"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pic>
        <p:nvPicPr>
          <p:cNvPr id="45" name="Picture 2" descr="C:\Documents and Settings\Usuario\Mis documentos\Mis imágenes\planeta tierra\1141596411CbW8Hk.jpg"/>
          <p:cNvPicPr>
            <a:picLocks noChangeAspect="1" noChangeArrowheads="1"/>
          </p:cNvPicPr>
          <p:nvPr userDrawn="1"/>
        </p:nvPicPr>
        <p:blipFill>
          <a:blip r:embed="rId2" cstate="print">
            <a:lum contrast="10000"/>
          </a:blip>
          <a:srcRect/>
          <a:stretch>
            <a:fillRect/>
          </a:stretch>
        </p:blipFill>
        <p:spPr bwMode="auto">
          <a:xfrm>
            <a:off x="2880000" y="642918"/>
            <a:ext cx="6572272" cy="6572272"/>
          </a:xfrm>
          <a:prstGeom prst="ellipse">
            <a:avLst/>
          </a:prstGeom>
          <a:ln>
            <a:noFill/>
          </a:ln>
          <a:effectLst>
            <a:softEdge rad="317500"/>
          </a:effectLst>
        </p:spPr>
      </p:pic>
      <p:pic>
        <p:nvPicPr>
          <p:cNvPr id="41" name="Picture 7"/>
          <p:cNvPicPr>
            <a:picLocks noChangeAspect="1" noChangeArrowheads="1"/>
          </p:cNvPicPr>
          <p:nvPr userDrawn="1"/>
        </p:nvPicPr>
        <p:blipFill>
          <a:blip r:embed="rId3" cstate="print"/>
          <a:srcRect/>
          <a:stretch>
            <a:fillRect/>
          </a:stretch>
        </p:blipFill>
        <p:spPr bwMode="auto">
          <a:xfrm>
            <a:off x="4357686" y="1369682"/>
            <a:ext cx="4786314" cy="5488318"/>
          </a:xfrm>
          <a:prstGeom prst="rect">
            <a:avLst/>
          </a:prstGeom>
          <a:noFill/>
          <a:ln w="12700">
            <a:noFill/>
            <a:miter lim="800000"/>
            <a:headEnd type="none" w="sm" len="sm"/>
            <a:tailEnd type="none" w="sm" len="sm"/>
          </a:ln>
          <a:effectLst/>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600200"/>
            <a:ext cx="8472518" cy="4525963"/>
          </a:xfrm>
        </p:spPr>
        <p:txBody>
          <a:bodyPr/>
          <a:lstStyle>
            <a:lvl1pPr>
              <a:buClr>
                <a:srgbClr val="0070C0"/>
              </a:buClr>
              <a:buSzPct val="73000"/>
              <a:buFont typeface="Wingdings" pitchFamily="2" charset="2"/>
              <a:buChar char="¥"/>
              <a:defRPr sz="2400" b="1">
                <a:ln>
                  <a:solidFill>
                    <a:sysClr val="windowText" lastClr="000000"/>
                  </a:solidFill>
                </a:ln>
                <a:solidFill>
                  <a:schemeClr val="bg1"/>
                </a:solidFill>
                <a:effectLst>
                  <a:innerShdw blurRad="63500" dist="50800">
                    <a:prstClr val="black"/>
                  </a:innerShdw>
                </a:effectLst>
                <a:latin typeface="Arial" pitchFamily="34" charset="0"/>
                <a:cs typeface="Arial" pitchFamily="34" charset="0"/>
              </a:defRPr>
            </a:lvl1pPr>
            <a:lvl2pPr>
              <a:buClr>
                <a:schemeClr val="bg1"/>
              </a:buClr>
              <a:buFont typeface="Wingdings" pitchFamily="2" charset="2"/>
              <a:buChar char="¥"/>
              <a:defRPr sz="2300" b="1">
                <a:ln>
                  <a:solidFill>
                    <a:sysClr val="windowText" lastClr="000000"/>
                  </a:solidFill>
                </a:ln>
                <a:solidFill>
                  <a:schemeClr val="bg1"/>
                </a:solidFill>
                <a:effectLst>
                  <a:innerShdw blurRad="63500" dist="50800">
                    <a:prstClr val="black"/>
                  </a:innerShdw>
                </a:effectLst>
                <a:latin typeface="Arial" pitchFamily="34" charset="0"/>
                <a:cs typeface="Arial" pitchFamily="34" charset="0"/>
              </a:defRPr>
            </a:lvl2pPr>
            <a:lvl3pPr>
              <a:defRPr sz="2200" b="1">
                <a:ln>
                  <a:solidFill>
                    <a:sysClr val="windowText" lastClr="000000"/>
                  </a:solidFill>
                </a:ln>
                <a:solidFill>
                  <a:schemeClr val="bg1"/>
                </a:solidFill>
                <a:effectLst>
                  <a:innerShdw blurRad="63500" dist="50800">
                    <a:prstClr val="black"/>
                  </a:innerShdw>
                </a:effectLst>
                <a:latin typeface="Arial" pitchFamily="34" charset="0"/>
                <a:cs typeface="Arial" pitchFamily="34" charset="0"/>
              </a:defRPr>
            </a:lvl3pPr>
            <a:lvl4pPr>
              <a:defRPr b="1">
                <a:ln>
                  <a:solidFill>
                    <a:sysClr val="windowText" lastClr="000000"/>
                  </a:solidFill>
                </a:ln>
                <a:solidFill>
                  <a:schemeClr val="bg1"/>
                </a:solidFill>
                <a:effectLst>
                  <a:innerShdw blurRad="63500" dist="50800">
                    <a:prstClr val="black"/>
                  </a:innerShdw>
                </a:effectLst>
                <a:latin typeface="Arial" pitchFamily="34" charset="0"/>
                <a:cs typeface="Arial" pitchFamily="34" charset="0"/>
              </a:defRPr>
            </a:lvl4pPr>
            <a:lvl5pPr>
              <a:defRPr b="1">
                <a:ln>
                  <a:solidFill>
                    <a:sysClr val="windowText" lastClr="000000"/>
                  </a:solidFill>
                </a:ln>
                <a:solidFill>
                  <a:schemeClr val="bg1"/>
                </a:solidFill>
                <a:effectLst>
                  <a:innerShdw blurRad="63500" dist="50800">
                    <a:prstClr val="black"/>
                  </a:innerShdw>
                </a:effectLst>
                <a:latin typeface="Arial"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pic>
        <p:nvPicPr>
          <p:cNvPr id="7" name="Picture 7"/>
          <p:cNvPicPr>
            <a:picLocks noChangeAspect="1" noChangeArrowheads="1"/>
          </p:cNvPicPr>
          <p:nvPr userDrawn="1"/>
        </p:nvPicPr>
        <p:blipFill>
          <a:blip r:embed="rId2" cstate="print"/>
          <a:srcRect/>
          <a:stretch>
            <a:fillRect/>
          </a:stretch>
        </p:blipFill>
        <p:spPr bwMode="auto">
          <a:xfrm>
            <a:off x="5857884" y="2359728"/>
            <a:ext cx="3286116" cy="4498272"/>
          </a:xfrm>
          <a:prstGeom prst="rect">
            <a:avLst/>
          </a:prstGeom>
          <a:noFill/>
          <a:ln w="12700">
            <a:noFill/>
            <a:miter lim="800000"/>
            <a:headEnd type="none" w="sm" len="sm"/>
            <a:tailEnd type="none" w="sm" len="sm"/>
          </a:ln>
          <a:effectLst/>
        </p:spPr>
      </p:pic>
      <p:pic>
        <p:nvPicPr>
          <p:cNvPr id="9" name="Picture 2"/>
          <p:cNvPicPr>
            <a:picLocks noChangeAspect="1" noChangeArrowheads="1"/>
          </p:cNvPicPr>
          <p:nvPr userDrawn="1"/>
        </p:nvPicPr>
        <p:blipFill>
          <a:blip r:embed="rId3" cstate="print">
            <a:clrChange>
              <a:clrFrom>
                <a:srgbClr val="FFFFFF"/>
              </a:clrFrom>
              <a:clrTo>
                <a:srgbClr val="FFFFFF">
                  <a:alpha val="0"/>
                </a:srgbClr>
              </a:clrTo>
            </a:clrChange>
          </a:blip>
          <a:srcRect t="74312" r="43119" b="-3650"/>
          <a:stretch>
            <a:fillRect/>
          </a:stretch>
        </p:blipFill>
        <p:spPr bwMode="auto">
          <a:xfrm>
            <a:off x="0" y="928581"/>
            <a:ext cx="9144000" cy="357279"/>
          </a:xfrm>
          <a:prstGeom prst="rect">
            <a:avLst/>
          </a:prstGeom>
          <a:noFill/>
          <a:ln w="9525">
            <a:noFill/>
            <a:round/>
            <a:headEnd/>
            <a:tailEnd/>
          </a:ln>
          <a:effectLst/>
          <a:scene3d>
            <a:camera prst="orthographicFront">
              <a:rot lat="0" lon="0" rev="0"/>
            </a:camera>
            <a:lightRig rig="chilly" dir="t">
              <a:rot lat="0" lon="0" rev="18480000"/>
            </a:lightRig>
          </a:scene3d>
          <a:sp3d prstMaterial="clear">
            <a:bevelT h="63500"/>
          </a:sp3d>
        </p:spPr>
      </p:pic>
      <p:pic>
        <p:nvPicPr>
          <p:cNvPr id="10" name="Picture 2" descr="C:\Documents and Settings\Usuario\Mis documentos\Mis imágenes\planeta tierra\1141596411CbW8Hk.jpg"/>
          <p:cNvPicPr>
            <a:picLocks noChangeAspect="1" noChangeArrowheads="1"/>
          </p:cNvPicPr>
          <p:nvPr userDrawn="1"/>
        </p:nvPicPr>
        <p:blipFill>
          <a:blip r:embed="rId4" cstate="print">
            <a:lum contrast="10000"/>
          </a:blip>
          <a:srcRect/>
          <a:stretch>
            <a:fillRect/>
          </a:stretch>
        </p:blipFill>
        <p:spPr bwMode="auto">
          <a:xfrm>
            <a:off x="7072330" y="4786322"/>
            <a:ext cx="2285992" cy="2285992"/>
          </a:xfrm>
          <a:prstGeom prst="ellipse">
            <a:avLst/>
          </a:prstGeom>
          <a:ln>
            <a:noFill/>
          </a:ln>
          <a:effectLst>
            <a:softEdge rad="317500"/>
          </a:effectLst>
        </p:spPr>
      </p:pic>
      <p:sp>
        <p:nvSpPr>
          <p:cNvPr id="2" name="1 Título"/>
          <p:cNvSpPr>
            <a:spLocks noGrp="1"/>
          </p:cNvSpPr>
          <p:nvPr>
            <p:ph type="title"/>
          </p:nvPr>
        </p:nvSpPr>
        <p:spPr>
          <a:xfrm>
            <a:off x="214282" y="274638"/>
            <a:ext cx="6858048" cy="796908"/>
          </a:xfrm>
        </p:spPr>
        <p:txBody>
          <a:bodyPr>
            <a:noAutofit/>
          </a:bodyPr>
          <a:lstStyle>
            <a:lvl1pPr marL="0" indent="0" algn="l">
              <a:defRPr sz="3200" b="1">
                <a:ln>
                  <a:solidFill>
                    <a:sysClr val="windowText" lastClr="000000"/>
                  </a:solidFill>
                </a:ln>
                <a:solidFill>
                  <a:srgbClr val="FFC000"/>
                </a:solidFill>
                <a:effectLst>
                  <a:innerShdw blurRad="63500" dist="50800" dir="18900000">
                    <a:prstClr val="black"/>
                  </a:innerShdw>
                </a:effectLst>
                <a:latin typeface="Arial" pitchFamily="34" charset="0"/>
                <a:cs typeface="Arial" pitchFamily="34" charset="0"/>
              </a:defRPr>
            </a:lvl1pPr>
          </a:lstStyle>
          <a:p>
            <a:r>
              <a:rPr lang="es-ES" smtClean="0"/>
              <a:t>Haga clic para modificar el estilo de título del patrón</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868963-59A6-42C9-8F7D-A83B254759AC}" type="datetimeFigureOut">
              <a:rPr lang="es-ES" smtClean="0"/>
              <a:pPr/>
              <a:t>07/05/2011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BBA996-C06F-46DB-9E07-378D78B74EB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8963-59A6-42C9-8F7D-A83B254759AC}" type="datetimeFigureOut">
              <a:rPr lang="es-ES" smtClean="0"/>
              <a:pPr/>
              <a:t>07/05/2011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BA996-C06F-46DB-9E07-378D78B74EB6}" type="slidenum">
              <a:rPr lang="es-ES" smtClean="0"/>
              <a:pPr/>
              <a:t>‹Nº›</a:t>
            </a:fld>
            <a:endParaRPr lang="es-ES"/>
          </a:p>
        </p:txBody>
      </p:sp>
      <p:sp>
        <p:nvSpPr>
          <p:cNvPr id="7" name="Rectangle 17" descr="Narrow horizontal"/>
          <p:cNvSpPr>
            <a:spLocks noChangeArrowheads="1"/>
          </p:cNvSpPr>
          <p:nvPr/>
        </p:nvSpPr>
        <p:spPr bwMode="auto">
          <a:xfrm>
            <a:off x="8823325"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8" name="Rectangle 17" descr="Narrow horizontal"/>
          <p:cNvSpPr>
            <a:spLocks noChangeArrowheads="1"/>
          </p:cNvSpPr>
          <p:nvPr/>
        </p:nvSpPr>
        <p:spPr bwMode="auto">
          <a:xfrm>
            <a:off x="8501090"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9" name="Rectangle 17" descr="Narrow horizontal"/>
          <p:cNvSpPr>
            <a:spLocks noChangeArrowheads="1"/>
          </p:cNvSpPr>
          <p:nvPr/>
        </p:nvSpPr>
        <p:spPr bwMode="auto">
          <a:xfrm>
            <a:off x="8215338"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10" name="Rectangle 17" descr="Narrow horizontal"/>
          <p:cNvSpPr>
            <a:spLocks noChangeArrowheads="1"/>
          </p:cNvSpPr>
          <p:nvPr/>
        </p:nvSpPr>
        <p:spPr bwMode="auto">
          <a:xfrm>
            <a:off x="7929586"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11" name="Rectangle 17" descr="Narrow horizontal"/>
          <p:cNvSpPr>
            <a:spLocks noChangeArrowheads="1"/>
          </p:cNvSpPr>
          <p:nvPr/>
        </p:nvSpPr>
        <p:spPr bwMode="auto">
          <a:xfrm>
            <a:off x="7643834"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12" name="Rectangle 17" descr="Narrow horizontal"/>
          <p:cNvSpPr>
            <a:spLocks noChangeArrowheads="1"/>
          </p:cNvSpPr>
          <p:nvPr/>
        </p:nvSpPr>
        <p:spPr bwMode="auto">
          <a:xfrm>
            <a:off x="7358082"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13" name="Rectangle 17" descr="Narrow horizontal"/>
          <p:cNvSpPr>
            <a:spLocks noChangeArrowheads="1"/>
          </p:cNvSpPr>
          <p:nvPr/>
        </p:nvSpPr>
        <p:spPr bwMode="auto">
          <a:xfrm>
            <a:off x="7072330"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14" name="Rectangle 17" descr="Narrow horizontal"/>
          <p:cNvSpPr>
            <a:spLocks noChangeArrowheads="1"/>
          </p:cNvSpPr>
          <p:nvPr/>
        </p:nvSpPr>
        <p:spPr bwMode="auto">
          <a:xfrm>
            <a:off x="6786578"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15" name="Rectangle 17" descr="Narrow horizontal"/>
          <p:cNvSpPr>
            <a:spLocks noChangeArrowheads="1"/>
          </p:cNvSpPr>
          <p:nvPr/>
        </p:nvSpPr>
        <p:spPr bwMode="auto">
          <a:xfrm>
            <a:off x="6500826"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16" name="Rectangle 17" descr="Narrow horizontal"/>
          <p:cNvSpPr>
            <a:spLocks noChangeArrowheads="1"/>
          </p:cNvSpPr>
          <p:nvPr/>
        </p:nvSpPr>
        <p:spPr bwMode="auto">
          <a:xfrm>
            <a:off x="6215074"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17" name="Rectangle 17" descr="Narrow horizontal"/>
          <p:cNvSpPr>
            <a:spLocks noChangeArrowheads="1"/>
          </p:cNvSpPr>
          <p:nvPr/>
        </p:nvSpPr>
        <p:spPr bwMode="auto">
          <a:xfrm>
            <a:off x="6000760"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18" name="Rectangle 17" descr="Narrow horizontal"/>
          <p:cNvSpPr>
            <a:spLocks noChangeArrowheads="1"/>
          </p:cNvSpPr>
          <p:nvPr/>
        </p:nvSpPr>
        <p:spPr bwMode="auto">
          <a:xfrm>
            <a:off x="5715008"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19" name="Rectangle 17" descr="Narrow horizontal"/>
          <p:cNvSpPr>
            <a:spLocks noChangeArrowheads="1"/>
          </p:cNvSpPr>
          <p:nvPr/>
        </p:nvSpPr>
        <p:spPr bwMode="auto">
          <a:xfrm>
            <a:off x="5429256"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20" name="Rectangle 17" descr="Narrow horizontal"/>
          <p:cNvSpPr>
            <a:spLocks noChangeArrowheads="1"/>
          </p:cNvSpPr>
          <p:nvPr/>
        </p:nvSpPr>
        <p:spPr bwMode="auto">
          <a:xfrm>
            <a:off x="5143504"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21" name="Rectangle 17" descr="Narrow horizontal"/>
          <p:cNvSpPr>
            <a:spLocks noChangeArrowheads="1"/>
          </p:cNvSpPr>
          <p:nvPr/>
        </p:nvSpPr>
        <p:spPr bwMode="auto">
          <a:xfrm>
            <a:off x="4857752"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22" name="Rectangle 17" descr="Narrow horizontal"/>
          <p:cNvSpPr>
            <a:spLocks noChangeArrowheads="1"/>
          </p:cNvSpPr>
          <p:nvPr/>
        </p:nvSpPr>
        <p:spPr bwMode="auto">
          <a:xfrm>
            <a:off x="4572000"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23" name="Rectangle 17" descr="Narrow horizontal"/>
          <p:cNvSpPr>
            <a:spLocks noChangeArrowheads="1"/>
          </p:cNvSpPr>
          <p:nvPr/>
        </p:nvSpPr>
        <p:spPr bwMode="auto">
          <a:xfrm>
            <a:off x="4357686"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24" name="Rectangle 17" descr="Narrow horizontal"/>
          <p:cNvSpPr>
            <a:spLocks noChangeArrowheads="1"/>
          </p:cNvSpPr>
          <p:nvPr/>
        </p:nvSpPr>
        <p:spPr bwMode="auto">
          <a:xfrm>
            <a:off x="4071934"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25" name="Rectangle 17" descr="Narrow horizontal"/>
          <p:cNvSpPr>
            <a:spLocks noChangeArrowheads="1"/>
          </p:cNvSpPr>
          <p:nvPr/>
        </p:nvSpPr>
        <p:spPr bwMode="auto">
          <a:xfrm>
            <a:off x="3786182"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26" name="Rectangle 17" descr="Narrow horizontal"/>
          <p:cNvSpPr>
            <a:spLocks noChangeArrowheads="1"/>
          </p:cNvSpPr>
          <p:nvPr/>
        </p:nvSpPr>
        <p:spPr bwMode="auto">
          <a:xfrm>
            <a:off x="3500430"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27" name="Rectangle 17" descr="Narrow horizontal"/>
          <p:cNvSpPr>
            <a:spLocks noChangeArrowheads="1"/>
          </p:cNvSpPr>
          <p:nvPr/>
        </p:nvSpPr>
        <p:spPr bwMode="auto">
          <a:xfrm>
            <a:off x="3214678"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28" name="Rectangle 17" descr="Narrow horizontal"/>
          <p:cNvSpPr>
            <a:spLocks noChangeArrowheads="1"/>
          </p:cNvSpPr>
          <p:nvPr/>
        </p:nvSpPr>
        <p:spPr bwMode="auto">
          <a:xfrm>
            <a:off x="2928926"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29" name="Rectangle 17" descr="Narrow horizontal"/>
          <p:cNvSpPr>
            <a:spLocks noChangeArrowheads="1"/>
          </p:cNvSpPr>
          <p:nvPr/>
        </p:nvSpPr>
        <p:spPr bwMode="auto">
          <a:xfrm>
            <a:off x="2643174"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30" name="Rectangle 17" descr="Narrow horizontal"/>
          <p:cNvSpPr>
            <a:spLocks noChangeArrowheads="1"/>
          </p:cNvSpPr>
          <p:nvPr/>
        </p:nvSpPr>
        <p:spPr bwMode="auto">
          <a:xfrm>
            <a:off x="2357422"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31" name="Rectangle 17" descr="Narrow horizontal"/>
          <p:cNvSpPr>
            <a:spLocks noChangeArrowheads="1"/>
          </p:cNvSpPr>
          <p:nvPr/>
        </p:nvSpPr>
        <p:spPr bwMode="auto">
          <a:xfrm>
            <a:off x="2071670"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32" name="Rectangle 17" descr="Narrow horizontal"/>
          <p:cNvSpPr>
            <a:spLocks noChangeArrowheads="1"/>
          </p:cNvSpPr>
          <p:nvPr/>
        </p:nvSpPr>
        <p:spPr bwMode="auto">
          <a:xfrm>
            <a:off x="1785918"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33" name="Rectangle 17" descr="Narrow horizontal"/>
          <p:cNvSpPr>
            <a:spLocks noChangeArrowheads="1"/>
          </p:cNvSpPr>
          <p:nvPr/>
        </p:nvSpPr>
        <p:spPr bwMode="auto">
          <a:xfrm>
            <a:off x="1571604"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34" name="Rectangle 17" descr="Narrow horizontal"/>
          <p:cNvSpPr>
            <a:spLocks noChangeArrowheads="1"/>
          </p:cNvSpPr>
          <p:nvPr/>
        </p:nvSpPr>
        <p:spPr bwMode="auto">
          <a:xfrm>
            <a:off x="1357290"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35" name="Rectangle 17" descr="Narrow horizontal"/>
          <p:cNvSpPr>
            <a:spLocks noChangeArrowheads="1"/>
          </p:cNvSpPr>
          <p:nvPr/>
        </p:nvSpPr>
        <p:spPr bwMode="auto">
          <a:xfrm>
            <a:off x="1071538"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36" name="Rectangle 17" descr="Narrow horizontal"/>
          <p:cNvSpPr>
            <a:spLocks noChangeArrowheads="1"/>
          </p:cNvSpPr>
          <p:nvPr/>
        </p:nvSpPr>
        <p:spPr bwMode="auto">
          <a:xfrm>
            <a:off x="785786"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37" name="Rectangle 17" descr="Narrow horizontal"/>
          <p:cNvSpPr>
            <a:spLocks noChangeArrowheads="1"/>
          </p:cNvSpPr>
          <p:nvPr/>
        </p:nvSpPr>
        <p:spPr bwMode="auto">
          <a:xfrm>
            <a:off x="500034"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38" name="Rectangle 17" descr="Narrow horizontal"/>
          <p:cNvSpPr>
            <a:spLocks noChangeArrowheads="1"/>
          </p:cNvSpPr>
          <p:nvPr/>
        </p:nvSpPr>
        <p:spPr bwMode="auto">
          <a:xfrm>
            <a:off x="357158"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39" name="Rectangle 17" descr="Narrow horizontal"/>
          <p:cNvSpPr>
            <a:spLocks noChangeArrowheads="1"/>
          </p:cNvSpPr>
          <p:nvPr/>
        </p:nvSpPr>
        <p:spPr bwMode="auto">
          <a:xfrm>
            <a:off x="214282"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
        <p:nvSpPr>
          <p:cNvPr id="40" name="Rectangle 17" descr="Narrow horizontal"/>
          <p:cNvSpPr>
            <a:spLocks noChangeArrowheads="1"/>
          </p:cNvSpPr>
          <p:nvPr/>
        </p:nvSpPr>
        <p:spPr bwMode="auto">
          <a:xfrm>
            <a:off x="0" y="0"/>
            <a:ext cx="320675" cy="6858000"/>
          </a:xfrm>
          <a:prstGeom prst="rect">
            <a:avLst/>
          </a:prstGeom>
          <a:pattFill prst="narHorz">
            <a:fgClr>
              <a:srgbClr val="333333"/>
            </a:fgClr>
            <a:bgClr>
              <a:srgbClr val="4B598D"/>
            </a:bgClr>
          </a:pattFill>
          <a:ln w="9525">
            <a:noFill/>
            <a:miter lim="800000"/>
            <a:headEnd/>
            <a:tailEnd/>
          </a:ln>
          <a:effectLst/>
        </p:spPr>
        <p:txBody>
          <a:bodyPr wrap="none" anchor="ctr"/>
          <a:lstStyle/>
          <a:p>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1285860"/>
            <a:ext cx="5715008" cy="1357322"/>
          </a:xfrm>
        </p:spPr>
        <p:txBody>
          <a:bodyPr>
            <a:normAutofit/>
          </a:bodyPr>
          <a:lstStyle/>
          <a:p>
            <a:pPr lvl="0" algn="l"/>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Modelo de Evaluación De La Tecnología educativa</a:t>
            </a:r>
          </a:p>
          <a:p>
            <a:pPr algn="l"/>
            <a:endParaRPr lang="es-ES" sz="2000" dirty="0">
              <a:solidFill>
                <a:schemeClr val="bg1"/>
              </a:solidFill>
            </a:endParaRPr>
          </a:p>
        </p:txBody>
      </p:sp>
      <p:sp>
        <p:nvSpPr>
          <p:cNvPr id="5" name="4 Título"/>
          <p:cNvSpPr>
            <a:spLocks noGrp="1"/>
          </p:cNvSpPr>
          <p:nvPr>
            <p:ph type="ctrTitle"/>
          </p:nvPr>
        </p:nvSpPr>
        <p:spPr>
          <a:xfrm>
            <a:off x="357158" y="214290"/>
            <a:ext cx="7929618" cy="571504"/>
          </a:xfrm>
        </p:spPr>
        <p:txBody>
          <a:bodyPr>
            <a:normAutofit fontScale="90000"/>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Universidad  Del Valle de México </a:t>
            </a:r>
            <a:endParaRPr lang="es-ES" dirty="0"/>
          </a:p>
        </p:txBody>
      </p:sp>
      <p:sp>
        <p:nvSpPr>
          <p:cNvPr id="6" name="1 Título"/>
          <p:cNvSpPr txBox="1">
            <a:spLocks/>
          </p:cNvSpPr>
          <p:nvPr/>
        </p:nvSpPr>
        <p:spPr>
          <a:xfrm>
            <a:off x="0" y="5715016"/>
            <a:ext cx="4102746" cy="1142984"/>
          </a:xfrm>
          <a:prstGeom prst="rect">
            <a:avLst/>
          </a:prstGeom>
        </p:spPr>
        <p:txBody>
          <a:bodyPr vert="horz"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mj-cs"/>
              </a:rPr>
              <a:t>Lecturas de experiencias de algunas instituciones en la aplicación de sus modelos</a:t>
            </a:r>
            <a:endParaRPr kumimoji="0" lang="es-ES" b="0" i="0" u="none" strike="noStrike" kern="120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j-lt"/>
              <a:ea typeface="+mj-ea"/>
              <a:cs typeface="+mj-cs"/>
            </a:endParaRPr>
          </a:p>
        </p:txBody>
      </p:sp>
      <p:sp>
        <p:nvSpPr>
          <p:cNvPr id="8" name="2 Subtítulo"/>
          <p:cNvSpPr txBox="1">
            <a:spLocks/>
          </p:cNvSpPr>
          <p:nvPr/>
        </p:nvSpPr>
        <p:spPr>
          <a:xfrm>
            <a:off x="214314" y="4286256"/>
            <a:ext cx="3786182" cy="57150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Héctor Gómez Rivera</a:t>
            </a:r>
            <a:endParaRPr kumimoji="0" lang="es-ES" sz="2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2 Subtítulo"/>
          <p:cNvSpPr txBox="1">
            <a:spLocks/>
          </p:cNvSpPr>
          <p:nvPr/>
        </p:nvSpPr>
        <p:spPr>
          <a:xfrm>
            <a:off x="214314" y="3643314"/>
            <a:ext cx="3786182" cy="57150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Profesor : </a:t>
            </a:r>
            <a:r>
              <a:rPr kumimoji="0" lang="es-MX" sz="2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Lima</a:t>
            </a:r>
            <a:endParaRPr kumimoji="0" lang="es-ES" sz="2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2 Subtítulo"/>
          <p:cNvSpPr txBox="1">
            <a:spLocks/>
          </p:cNvSpPr>
          <p:nvPr/>
        </p:nvSpPr>
        <p:spPr>
          <a:xfrm>
            <a:off x="7715272" y="6357958"/>
            <a:ext cx="1571604" cy="571504"/>
          </a:xfrm>
          <a:prstGeom prst="rect">
            <a:avLst/>
          </a:prstGeom>
        </p:spPr>
        <p:txBody>
          <a:bodyPr vert="horz" lIns="91440" tIns="45720" rIns="91440" bIns="45720" rtlCol="0">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07-05-2011</a:t>
            </a:r>
            <a:endParaRPr kumimoji="0" lang="es-ES" sz="2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Rectangle 2"/>
          <p:cNvSpPr txBox="1">
            <a:spLocks noChangeArrowheads="1"/>
          </p:cNvSpPr>
          <p:nvPr/>
        </p:nvSpPr>
        <p:spPr>
          <a:xfrm>
            <a:off x="428596" y="1428736"/>
            <a:ext cx="77724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solidFill>
                    <a:sysClr val="windowText" lastClr="000000"/>
                  </a:solidFill>
                </a:ln>
                <a:solidFill>
                  <a:schemeClr val="bg1"/>
                </a:solidFill>
                <a:effectLst>
                  <a:innerShdw blurRad="63500" dist="50800" dir="18900000">
                    <a:prstClr val="black"/>
                  </a:innerShdw>
                </a:effectLst>
                <a:uLnTx/>
                <a:uFillTx/>
                <a:latin typeface="Arial" pitchFamily="34" charset="0"/>
                <a:ea typeface="+mj-ea"/>
                <a:cs typeface="Arial" pitchFamily="34" charset="0"/>
              </a:rPr>
              <a:t>Visión 2020 y las TIC´S</a:t>
            </a:r>
            <a:endParaRPr kumimoji="0" lang="es-ES" sz="3200" b="1" i="0" u="none" strike="noStrike" kern="1200" cap="none" spc="0" normalizeH="0" baseline="0" noProof="0" dirty="0">
              <a:ln>
                <a:solidFill>
                  <a:sysClr val="windowText" lastClr="000000"/>
                </a:solidFill>
              </a:ln>
              <a:solidFill>
                <a:schemeClr val="bg1"/>
              </a:solidFill>
              <a:effectLst>
                <a:innerShdw blurRad="63500" dist="50800" dir="18900000">
                  <a:prstClr val="black"/>
                </a:innerShdw>
              </a:effectLst>
              <a:uLnTx/>
              <a:uFillTx/>
              <a:latin typeface="Arial" pitchFamily="34" charset="0"/>
              <a:ea typeface="+mj-ea"/>
              <a:cs typeface="Arial" pitchFamily="34" charset="0"/>
            </a:endParaRPr>
          </a:p>
        </p:txBody>
      </p:sp>
      <p:sp>
        <p:nvSpPr>
          <p:cNvPr id="4" name="Rectangle 3"/>
          <p:cNvSpPr txBox="1">
            <a:spLocks noChangeArrowheads="1"/>
          </p:cNvSpPr>
          <p:nvPr/>
        </p:nvSpPr>
        <p:spPr>
          <a:xfrm>
            <a:off x="357158" y="2143116"/>
            <a:ext cx="7500990" cy="3929090"/>
          </a:xfrm>
          <a:prstGeom prst="rect">
            <a:avLst/>
          </a:prstGeom>
          <a:solidFill>
            <a:srgbClr val="FFFF99"/>
          </a:solidFill>
          <a:scene3d>
            <a:camera prst="legacyPerspectiveBottom"/>
            <a:lightRig rig="legacyFlat3" dir="t"/>
          </a:scene3d>
          <a:sp3d extrusionH="3630600" prstMaterial="legacyMatte">
            <a:bevelT w="13500" h="13500" prst="angle"/>
            <a:bevelB w="13500" h="13500" prst="angle"/>
            <a:extrusionClr>
              <a:srgbClr val="99FF99"/>
            </a:extrusionClr>
          </a:sp3d>
        </p:spPr>
        <p:txBody>
          <a:bodyPr vert="horz" lIns="91440" tIns="45720" rIns="91440" bIns="45720" rtlCol="0">
            <a:normAutofit/>
            <a:flatTx/>
          </a:bodyPr>
          <a:lstStyle/>
          <a:p>
            <a:pPr marL="342900" indent="-342900">
              <a:lnSpc>
                <a:spcPct val="120000"/>
              </a:lnSpc>
              <a:spcBef>
                <a:spcPct val="20000"/>
              </a:spcBef>
              <a:buClr>
                <a:srgbClr val="0070C0"/>
              </a:buClr>
              <a:buSzPct val="73000"/>
              <a:buFont typeface="Wingdings" pitchFamily="2" charset="2"/>
              <a:buChar cha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Educación   “Personalización masiva”</a:t>
            </a:r>
          </a:p>
          <a:p>
            <a:pPr marL="342900" indent="-342900">
              <a:lnSpc>
                <a:spcPct val="120000"/>
              </a:lnSpc>
              <a:spcBef>
                <a:spcPct val="20000"/>
              </a:spcBef>
              <a:buClr>
                <a:srgbClr val="0070C0"/>
              </a:buClr>
              <a:buSzPct val="73000"/>
              <a:buFont typeface="Wingdings" pitchFamily="2" charset="2"/>
              <a:buChar cha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Combate a la pobreza con las TIC´S, permitiendo  un mejor uso de los recursos públicos  y una mejor planeación.</a:t>
            </a:r>
          </a:p>
          <a:p>
            <a:pPr marL="342900" indent="-342900">
              <a:lnSpc>
                <a:spcPct val="120000"/>
              </a:lnSpc>
              <a:spcBef>
                <a:spcPct val="20000"/>
              </a:spcBef>
              <a:buClr>
                <a:srgbClr val="0070C0"/>
              </a:buClr>
              <a:buSzPct val="73000"/>
              <a:buFont typeface="Wingdings" pitchFamily="2" charset="2"/>
              <a:buChar cha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Ciudadanos informados participativos, con movilidad laboral y mejores oportunidades de empleo.</a:t>
            </a:r>
          </a:p>
          <a:p>
            <a:pPr marL="342900" indent="-342900">
              <a:lnSpc>
                <a:spcPct val="120000"/>
              </a:lnSpc>
              <a:spcBef>
                <a:spcPct val="20000"/>
              </a:spcBef>
              <a:buClr>
                <a:srgbClr val="0070C0"/>
              </a:buClr>
              <a:buSzPct val="73000"/>
              <a:buFont typeface="Wingdings" pitchFamily="2" charset="2"/>
              <a:buChar cha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Conexión de los centros educativos mediante las TIC´S</a:t>
            </a:r>
          </a:p>
          <a:p>
            <a:pPr marL="342900" indent="-342900">
              <a:lnSpc>
                <a:spcPct val="120000"/>
              </a:lnSpc>
              <a:spcBef>
                <a:spcPct val="20000"/>
              </a:spcBef>
              <a:buClr>
                <a:srgbClr val="0070C0"/>
              </a:buClr>
              <a:buSzPct val="73000"/>
              <a:buFont typeface="Wingdings" pitchFamily="2" charset="2"/>
              <a:buChar cha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Capacitación de docentes con todas las competencias necesarias para el uso de TIC´S.</a:t>
            </a:r>
          </a:p>
          <a:p>
            <a:pPr marL="342900" indent="-342900">
              <a:lnSpc>
                <a:spcPct val="120000"/>
              </a:lnSpc>
              <a:spcBef>
                <a:spcPct val="20000"/>
              </a:spcBef>
              <a:buClr>
                <a:srgbClr val="0070C0"/>
              </a:buClr>
              <a:buSzPct val="73000"/>
              <a:buFont typeface="Wingdings" pitchFamily="2" charset="2"/>
              <a:buChar cha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Desarrollo de programas y contenidos para  la educación para la toda la vida.</a:t>
            </a:r>
          </a:p>
          <a:p>
            <a:pPr marL="342900" marR="0" lvl="0" indent="-342900" algn="l" defTabSz="914400" rtl="0" eaLnBrk="1" fontAlgn="auto" latinLnBrk="0" hangingPunct="1">
              <a:lnSpc>
                <a:spcPct val="120000"/>
              </a:lnSpc>
              <a:spcBef>
                <a:spcPct val="20000"/>
              </a:spcBef>
              <a:spcAft>
                <a:spcPts val="0"/>
              </a:spcAft>
              <a:buClr>
                <a:srgbClr val="0070C0"/>
              </a:buClr>
              <a:buSzPct val="73000"/>
              <a:buFont typeface="Wingdings" pitchFamily="2" charset="2"/>
              <a:buChar char="¥"/>
              <a:tabLst/>
              <a:defRPr/>
            </a:pPr>
            <a:endParaRPr kumimoji="0" lang="en-US" sz="2000" b="1" i="0" u="none" strike="noStrike" kern="1200" cap="none" spc="0" normalizeH="0" baseline="0" noProof="0" dirty="0">
              <a:ln>
                <a:solidFill>
                  <a:sysClr val="windowText" lastClr="000000"/>
                </a:solidFill>
              </a:ln>
              <a:solidFill>
                <a:schemeClr val="bg1"/>
              </a:solidFill>
              <a:effectLst>
                <a:innerShdw blurRad="63500" dist="50800">
                  <a:prstClr val="black"/>
                </a:inn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Horizont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Text Box 25"/>
          <p:cNvSpPr txBox="1">
            <a:spLocks noChangeArrowheads="1"/>
          </p:cNvSpPr>
          <p:nvPr/>
        </p:nvSpPr>
        <p:spPr bwMode="auto">
          <a:xfrm>
            <a:off x="2143108" y="1571612"/>
            <a:ext cx="4805363" cy="457200"/>
          </a:xfrm>
          <a:prstGeom prst="rect">
            <a:avLst/>
          </a:prstGeom>
          <a:noFill/>
          <a:ln w="9525">
            <a:noFill/>
            <a:miter lim="800000"/>
            <a:headEnd/>
            <a:tailEnd/>
          </a:ln>
          <a:effectLst/>
        </p:spPr>
        <p:txBody>
          <a:bodyPr wrap="none">
            <a:spAutoFit/>
          </a:bodyPr>
          <a:lstStyle/>
          <a:p>
            <a:pPr algn="l"/>
            <a:r>
              <a:rPr lang="es-MX" b="1" dirty="0">
                <a:solidFill>
                  <a:schemeClr val="bg1"/>
                </a:solidFill>
                <a:latin typeface="Arial" pitchFamily="34" charset="0"/>
              </a:rPr>
              <a:t>INTEGRACIÓN DE ELEMENTOS</a:t>
            </a:r>
            <a:endParaRPr lang="en-US" b="1" dirty="0">
              <a:solidFill>
                <a:schemeClr val="bg1"/>
              </a:solidFill>
              <a:latin typeface="Arial" pitchFamily="34" charset="0"/>
            </a:endParaRPr>
          </a:p>
        </p:txBody>
      </p:sp>
      <p:grpSp>
        <p:nvGrpSpPr>
          <p:cNvPr id="16" name="15 Grupo"/>
          <p:cNvGrpSpPr/>
          <p:nvPr/>
        </p:nvGrpSpPr>
        <p:grpSpPr>
          <a:xfrm>
            <a:off x="428596" y="2225698"/>
            <a:ext cx="8374063" cy="4560888"/>
            <a:chOff x="428596" y="2225698"/>
            <a:chExt cx="8374063" cy="4560888"/>
          </a:xfrm>
        </p:grpSpPr>
        <p:sp>
          <p:nvSpPr>
            <p:cNvPr id="4" name="Oval 4"/>
            <p:cNvSpPr>
              <a:spLocks noChangeArrowheads="1"/>
            </p:cNvSpPr>
            <p:nvPr/>
          </p:nvSpPr>
          <p:spPr bwMode="auto">
            <a:xfrm>
              <a:off x="450821" y="2249511"/>
              <a:ext cx="2873375" cy="1604962"/>
            </a:xfrm>
            <a:prstGeom prst="ellipse">
              <a:avLst/>
            </a:prstGeom>
            <a:gradFill rotWithShape="0">
              <a:gsLst>
                <a:gs pos="0">
                  <a:schemeClr val="accent1"/>
                </a:gs>
                <a:gs pos="100000">
                  <a:schemeClr val="accent1">
                    <a:gamma/>
                    <a:tint val="51373"/>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r>
                <a:rPr lang="es-MX" sz="1700" b="1" dirty="0">
                  <a:latin typeface="Arial" pitchFamily="34" charset="0"/>
                </a:rPr>
                <a:t>Materiales de autoconstrucción</a:t>
              </a:r>
              <a:r>
                <a:rPr lang="es-MX" sz="1700" b="1" dirty="0">
                  <a:solidFill>
                    <a:schemeClr val="bg1"/>
                  </a:solidFill>
                  <a:latin typeface="Arial" pitchFamily="34" charset="0"/>
                </a:rPr>
                <a:t> </a:t>
              </a:r>
              <a:r>
                <a:rPr lang="es-MX" sz="1700" b="1" dirty="0">
                  <a:latin typeface="Arial" pitchFamily="34" charset="0"/>
                </a:rPr>
                <a:t>(cursos en línea)</a:t>
              </a:r>
            </a:p>
          </p:txBody>
        </p:sp>
        <p:sp>
          <p:nvSpPr>
            <p:cNvPr id="6" name="Oval 5"/>
            <p:cNvSpPr>
              <a:spLocks noChangeArrowheads="1"/>
            </p:cNvSpPr>
            <p:nvPr/>
          </p:nvSpPr>
          <p:spPr bwMode="auto">
            <a:xfrm>
              <a:off x="428596" y="3927498"/>
              <a:ext cx="2819400" cy="1346200"/>
            </a:xfrm>
            <a:prstGeom prst="ellipse">
              <a:avLst/>
            </a:prstGeom>
            <a:gradFill rotWithShape="0">
              <a:gsLst>
                <a:gs pos="0">
                  <a:schemeClr val="accent1"/>
                </a:gs>
                <a:gs pos="100000">
                  <a:schemeClr val="accent1">
                    <a:gamma/>
                    <a:tint val="51373"/>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r>
                <a:rPr lang="es-MX" sz="1800" b="1">
                  <a:latin typeface="Arial" pitchFamily="34" charset="0"/>
                </a:rPr>
                <a:t>Guías didácticas</a:t>
              </a:r>
            </a:p>
            <a:p>
              <a:r>
                <a:rPr lang="es-MX" sz="1800" b="1">
                  <a:latin typeface="Arial" pitchFamily="34" charset="0"/>
                </a:rPr>
                <a:t>Estrategias de </a:t>
              </a:r>
            </a:p>
            <a:p>
              <a:r>
                <a:rPr lang="es-MX" sz="1800" b="1">
                  <a:latin typeface="Arial" pitchFamily="34" charset="0"/>
                </a:rPr>
                <a:t>E-A</a:t>
              </a:r>
            </a:p>
          </p:txBody>
        </p:sp>
        <p:sp>
          <p:nvSpPr>
            <p:cNvPr id="7" name="Oval 6"/>
            <p:cNvSpPr>
              <a:spLocks noChangeArrowheads="1"/>
            </p:cNvSpPr>
            <p:nvPr/>
          </p:nvSpPr>
          <p:spPr bwMode="auto">
            <a:xfrm>
              <a:off x="3368646" y="2225698"/>
              <a:ext cx="2393950" cy="1390650"/>
            </a:xfrm>
            <a:prstGeom prst="ellipse">
              <a:avLst/>
            </a:prstGeom>
            <a:gradFill rotWithShape="0">
              <a:gsLst>
                <a:gs pos="0">
                  <a:schemeClr val="accent1"/>
                </a:gs>
                <a:gs pos="100000">
                  <a:schemeClr val="accent1">
                    <a:gamma/>
                    <a:tint val="51373"/>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r>
                <a:rPr lang="es-MX" sz="2000" b="1">
                  <a:latin typeface="Arial" pitchFamily="34" charset="0"/>
                </a:rPr>
                <a:t>Diseño de entornos de aprendizaje</a:t>
              </a:r>
            </a:p>
          </p:txBody>
        </p:sp>
        <p:sp>
          <p:nvSpPr>
            <p:cNvPr id="8" name="Oval 7"/>
            <p:cNvSpPr>
              <a:spLocks noChangeArrowheads="1"/>
            </p:cNvSpPr>
            <p:nvPr/>
          </p:nvSpPr>
          <p:spPr bwMode="auto">
            <a:xfrm>
              <a:off x="884209" y="5362598"/>
              <a:ext cx="2627312" cy="1423988"/>
            </a:xfrm>
            <a:prstGeom prst="ellipse">
              <a:avLst/>
            </a:prstGeom>
            <a:gradFill rotWithShape="0">
              <a:gsLst>
                <a:gs pos="0">
                  <a:schemeClr val="accent1"/>
                </a:gs>
                <a:gs pos="100000">
                  <a:schemeClr val="accent1">
                    <a:gamma/>
                    <a:tint val="51373"/>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s-MX" sz="1200">
                <a:latin typeface="Bodoni MT Black" pitchFamily="18" charset="0"/>
              </a:endParaRPr>
            </a:p>
            <a:p>
              <a:r>
                <a:rPr lang="es-MX" sz="2000" b="1">
                  <a:latin typeface="Arial" pitchFamily="34" charset="0"/>
                </a:rPr>
                <a:t>Multimedios</a:t>
              </a:r>
            </a:p>
          </p:txBody>
        </p:sp>
        <p:sp>
          <p:nvSpPr>
            <p:cNvPr id="9" name="Line 8"/>
            <p:cNvSpPr>
              <a:spLocks noChangeShapeType="1"/>
            </p:cNvSpPr>
            <p:nvPr/>
          </p:nvSpPr>
          <p:spPr bwMode="auto">
            <a:xfrm flipH="1" flipV="1">
              <a:off x="3043209" y="3473473"/>
              <a:ext cx="1008062" cy="1008063"/>
            </a:xfrm>
            <a:prstGeom prst="line">
              <a:avLst/>
            </a:prstGeom>
            <a:noFill/>
            <a:ln w="38100">
              <a:solidFill>
                <a:srgbClr val="00FFFF"/>
              </a:solidFill>
              <a:round/>
              <a:headEnd/>
              <a:tailEnd type="triangle" w="med" len="med"/>
            </a:ln>
            <a:effectLst/>
          </p:spPr>
          <p:txBody>
            <a:bodyPr/>
            <a:lstStyle/>
            <a:p>
              <a:endParaRPr lang="es-ES"/>
            </a:p>
          </p:txBody>
        </p:sp>
        <p:sp>
          <p:nvSpPr>
            <p:cNvPr id="10" name="Line 9"/>
            <p:cNvSpPr>
              <a:spLocks noChangeShapeType="1"/>
            </p:cNvSpPr>
            <p:nvPr/>
          </p:nvSpPr>
          <p:spPr bwMode="auto">
            <a:xfrm flipH="1">
              <a:off x="3324196" y="4768873"/>
              <a:ext cx="457200" cy="0"/>
            </a:xfrm>
            <a:prstGeom prst="line">
              <a:avLst/>
            </a:prstGeom>
            <a:noFill/>
            <a:ln w="38100">
              <a:solidFill>
                <a:srgbClr val="00FFFF"/>
              </a:solidFill>
              <a:round/>
              <a:headEnd/>
              <a:tailEnd type="triangle" w="med" len="med"/>
            </a:ln>
            <a:effectLst/>
          </p:spPr>
          <p:txBody>
            <a:bodyPr/>
            <a:lstStyle/>
            <a:p>
              <a:endParaRPr lang="es-ES"/>
            </a:p>
          </p:txBody>
        </p:sp>
        <p:sp>
          <p:nvSpPr>
            <p:cNvPr id="11" name="Line 10"/>
            <p:cNvSpPr>
              <a:spLocks noChangeShapeType="1"/>
            </p:cNvSpPr>
            <p:nvPr/>
          </p:nvSpPr>
          <p:spPr bwMode="auto">
            <a:xfrm flipH="1">
              <a:off x="3332134" y="5184798"/>
              <a:ext cx="601662" cy="541338"/>
            </a:xfrm>
            <a:prstGeom prst="line">
              <a:avLst/>
            </a:prstGeom>
            <a:noFill/>
            <a:ln w="38100">
              <a:solidFill>
                <a:srgbClr val="00FFFF"/>
              </a:solidFill>
              <a:round/>
              <a:headEnd/>
              <a:tailEnd type="triangle" w="med" len="med"/>
            </a:ln>
            <a:effectLst/>
          </p:spPr>
          <p:txBody>
            <a:bodyPr/>
            <a:lstStyle/>
            <a:p>
              <a:endParaRPr lang="es-ES"/>
            </a:p>
          </p:txBody>
        </p:sp>
        <p:sp>
          <p:nvSpPr>
            <p:cNvPr id="12" name="Line 11"/>
            <p:cNvSpPr>
              <a:spLocks noChangeShapeType="1"/>
            </p:cNvSpPr>
            <p:nvPr/>
          </p:nvSpPr>
          <p:spPr bwMode="auto">
            <a:xfrm flipV="1">
              <a:off x="4484659" y="3617936"/>
              <a:ext cx="0" cy="741362"/>
            </a:xfrm>
            <a:prstGeom prst="line">
              <a:avLst/>
            </a:prstGeom>
            <a:noFill/>
            <a:ln w="38100">
              <a:solidFill>
                <a:srgbClr val="00FFFF"/>
              </a:solidFill>
              <a:round/>
              <a:headEnd/>
              <a:tailEnd type="triangle" w="med" len="med"/>
            </a:ln>
            <a:effectLst/>
          </p:spPr>
          <p:txBody>
            <a:bodyPr/>
            <a:lstStyle/>
            <a:p>
              <a:endParaRPr lang="es-ES"/>
            </a:p>
          </p:txBody>
        </p:sp>
        <p:sp>
          <p:nvSpPr>
            <p:cNvPr id="13" name="Line 14"/>
            <p:cNvSpPr>
              <a:spLocks noChangeShapeType="1"/>
            </p:cNvSpPr>
            <p:nvPr/>
          </p:nvSpPr>
          <p:spPr bwMode="auto">
            <a:xfrm flipH="1">
              <a:off x="5851496" y="3760811"/>
              <a:ext cx="865188" cy="649287"/>
            </a:xfrm>
            <a:prstGeom prst="line">
              <a:avLst/>
            </a:prstGeom>
            <a:noFill/>
            <a:ln w="38100">
              <a:solidFill>
                <a:srgbClr val="00FFFF"/>
              </a:solidFill>
              <a:prstDash val="dash"/>
              <a:round/>
              <a:headEnd/>
              <a:tailEnd type="triangle" w="med" len="med"/>
            </a:ln>
            <a:effectLst/>
          </p:spPr>
          <p:txBody>
            <a:bodyPr/>
            <a:lstStyle/>
            <a:p>
              <a:endParaRPr lang="es-ES"/>
            </a:p>
          </p:txBody>
        </p:sp>
        <p:sp>
          <p:nvSpPr>
            <p:cNvPr id="14" name="Oval 15"/>
            <p:cNvSpPr>
              <a:spLocks noChangeArrowheads="1"/>
            </p:cNvSpPr>
            <p:nvPr/>
          </p:nvSpPr>
          <p:spPr bwMode="auto">
            <a:xfrm>
              <a:off x="3705196" y="4283098"/>
              <a:ext cx="2579688" cy="1143000"/>
            </a:xfrm>
            <a:prstGeom prst="ellipse">
              <a:avLst/>
            </a:prstGeom>
            <a:solidFill>
              <a:srgbClr val="99FF99"/>
            </a:soli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r>
                <a:rPr lang="es-MX" sz="2000" b="1">
                  <a:latin typeface="Arial" pitchFamily="34" charset="0"/>
                </a:rPr>
                <a:t>Diseño</a:t>
              </a:r>
            </a:p>
            <a:p>
              <a:r>
                <a:rPr lang="es-MX" sz="2000" b="1">
                  <a:latin typeface="Arial" pitchFamily="34" charset="0"/>
                </a:rPr>
                <a:t>Instruccional</a:t>
              </a:r>
              <a:endParaRPr lang="es-ES" sz="2000" b="1">
                <a:latin typeface="Arial" pitchFamily="34" charset="0"/>
              </a:endParaRPr>
            </a:p>
          </p:txBody>
        </p:sp>
        <p:sp>
          <p:nvSpPr>
            <p:cNvPr id="15" name="Oval 19"/>
            <p:cNvSpPr>
              <a:spLocks noChangeArrowheads="1"/>
            </p:cNvSpPr>
            <p:nvPr/>
          </p:nvSpPr>
          <p:spPr bwMode="auto">
            <a:xfrm>
              <a:off x="6211859" y="2536848"/>
              <a:ext cx="2590800" cy="1390650"/>
            </a:xfrm>
            <a:prstGeom prst="ellipse">
              <a:avLst/>
            </a:prstGeom>
            <a:gradFill rotWithShape="0">
              <a:gsLst>
                <a:gs pos="0">
                  <a:schemeClr val="accent1"/>
                </a:gs>
                <a:gs pos="100000">
                  <a:schemeClr val="accent1">
                    <a:gamma/>
                    <a:tint val="51373"/>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r>
                <a:rPr lang="es-MX" sz="2000" b="1">
                  <a:latin typeface="Arial" pitchFamily="34" charset="0"/>
                </a:rPr>
                <a:t>Proceso de conocimiento</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pic>
        <p:nvPicPr>
          <p:cNvPr id="3" name="Picture 17"/>
          <p:cNvPicPr>
            <a:picLocks noChangeAspect="1" noChangeArrowheads="1"/>
          </p:cNvPicPr>
          <p:nvPr/>
        </p:nvPicPr>
        <p:blipFill>
          <a:blip r:embed="rId2" cstate="print"/>
          <a:srcRect/>
          <a:stretch>
            <a:fillRect/>
          </a:stretch>
        </p:blipFill>
        <p:spPr bwMode="auto">
          <a:xfrm>
            <a:off x="0" y="1214422"/>
            <a:ext cx="9144000" cy="62332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Oval 2"/>
          <p:cNvSpPr>
            <a:spLocks noChangeArrowheads="1"/>
          </p:cNvSpPr>
          <p:nvPr/>
        </p:nvSpPr>
        <p:spPr bwMode="auto">
          <a:xfrm>
            <a:off x="3360539" y="1468464"/>
            <a:ext cx="2285731" cy="1156209"/>
          </a:xfrm>
          <a:prstGeom prst="ellipse">
            <a:avLst/>
          </a:prstGeom>
          <a:gradFill rotWithShape="0">
            <a:gsLst>
              <a:gs pos="0">
                <a:schemeClr val="accent1"/>
              </a:gs>
              <a:gs pos="100000">
                <a:schemeClr val="accent1">
                  <a:gamma/>
                  <a:tint val="56078"/>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l"/>
            <a:endParaRPr lang="es-MX" sz="500" b="1">
              <a:latin typeface="Arial" pitchFamily="34" charset="0"/>
            </a:endParaRPr>
          </a:p>
          <a:p>
            <a:r>
              <a:rPr lang="es-MX" sz="1800" b="1">
                <a:latin typeface="Arial" pitchFamily="34" charset="0"/>
              </a:rPr>
              <a:t>Trabajo con el Mediador</a:t>
            </a:r>
          </a:p>
        </p:txBody>
      </p:sp>
      <p:sp>
        <p:nvSpPr>
          <p:cNvPr id="4" name="Oval 3"/>
          <p:cNvSpPr>
            <a:spLocks noChangeArrowheads="1"/>
          </p:cNvSpPr>
          <p:nvPr/>
        </p:nvSpPr>
        <p:spPr bwMode="auto">
          <a:xfrm>
            <a:off x="5767841" y="1606577"/>
            <a:ext cx="2461184" cy="1160502"/>
          </a:xfrm>
          <a:prstGeom prst="ellipse">
            <a:avLst/>
          </a:prstGeom>
          <a:gradFill rotWithShape="0">
            <a:gsLst>
              <a:gs pos="0">
                <a:schemeClr val="accent1"/>
              </a:gs>
              <a:gs pos="100000">
                <a:schemeClr val="accent1">
                  <a:gamma/>
                  <a:tint val="56078"/>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l"/>
            <a:endParaRPr lang="es-MX" sz="500" b="1">
              <a:latin typeface="Arial" pitchFamily="34" charset="0"/>
            </a:endParaRPr>
          </a:p>
          <a:p>
            <a:r>
              <a:rPr lang="es-MX" sz="1800" b="1">
                <a:latin typeface="Arial" pitchFamily="34" charset="0"/>
              </a:rPr>
              <a:t>Trabajo en Equipo</a:t>
            </a:r>
          </a:p>
        </p:txBody>
      </p:sp>
      <p:sp>
        <p:nvSpPr>
          <p:cNvPr id="6" name="Oval 4"/>
          <p:cNvSpPr>
            <a:spLocks noChangeArrowheads="1"/>
          </p:cNvSpPr>
          <p:nvPr/>
        </p:nvSpPr>
        <p:spPr bwMode="auto">
          <a:xfrm>
            <a:off x="6309333" y="4910164"/>
            <a:ext cx="2263195" cy="1233480"/>
          </a:xfrm>
          <a:prstGeom prst="ellipse">
            <a:avLst/>
          </a:prstGeom>
          <a:gradFill rotWithShape="0">
            <a:gsLst>
              <a:gs pos="0">
                <a:schemeClr val="accent1"/>
              </a:gs>
              <a:gs pos="100000">
                <a:schemeClr val="accent1">
                  <a:gamma/>
                  <a:tint val="56078"/>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l"/>
            <a:endParaRPr lang="es-MX" sz="500" b="1">
              <a:latin typeface="Arial" pitchFamily="34" charset="0"/>
            </a:endParaRPr>
          </a:p>
          <a:p>
            <a:r>
              <a:rPr lang="es-MX" sz="1800" b="1">
                <a:latin typeface="Arial" pitchFamily="34" charset="0"/>
              </a:rPr>
              <a:t>Trabajo Intersedes</a:t>
            </a:r>
          </a:p>
        </p:txBody>
      </p:sp>
      <p:sp>
        <p:nvSpPr>
          <p:cNvPr id="7" name="Line 5"/>
          <p:cNvSpPr>
            <a:spLocks noChangeShapeType="1"/>
          </p:cNvSpPr>
          <p:nvPr/>
        </p:nvSpPr>
        <p:spPr bwMode="auto">
          <a:xfrm flipV="1">
            <a:off x="5182269" y="2678138"/>
            <a:ext cx="762983" cy="519435"/>
          </a:xfrm>
          <a:prstGeom prst="line">
            <a:avLst/>
          </a:prstGeom>
          <a:noFill/>
          <a:ln w="38100">
            <a:solidFill>
              <a:srgbClr val="00FFFF"/>
            </a:solidFill>
            <a:round/>
            <a:headEnd/>
            <a:tailEnd type="triangle" w="med" len="med"/>
          </a:ln>
          <a:effectLst/>
        </p:spPr>
        <p:txBody>
          <a:bodyPr/>
          <a:lstStyle/>
          <a:p>
            <a:endParaRPr lang="es-ES"/>
          </a:p>
        </p:txBody>
      </p:sp>
      <p:sp>
        <p:nvSpPr>
          <p:cNvPr id="8" name="Line 6"/>
          <p:cNvSpPr>
            <a:spLocks noChangeShapeType="1"/>
          </p:cNvSpPr>
          <p:nvPr/>
        </p:nvSpPr>
        <p:spPr bwMode="auto">
          <a:xfrm>
            <a:off x="5271736" y="3543325"/>
            <a:ext cx="531191" cy="48262"/>
          </a:xfrm>
          <a:prstGeom prst="line">
            <a:avLst/>
          </a:prstGeom>
          <a:noFill/>
          <a:ln w="38100">
            <a:solidFill>
              <a:srgbClr val="00FFFF"/>
            </a:solidFill>
            <a:round/>
            <a:headEnd/>
            <a:tailEnd type="triangle" w="med" len="med"/>
          </a:ln>
          <a:effectLst/>
        </p:spPr>
        <p:txBody>
          <a:bodyPr/>
          <a:lstStyle/>
          <a:p>
            <a:endParaRPr lang="es-ES"/>
          </a:p>
        </p:txBody>
      </p:sp>
      <p:sp>
        <p:nvSpPr>
          <p:cNvPr id="9" name="Line 7"/>
          <p:cNvSpPr>
            <a:spLocks noChangeShapeType="1"/>
          </p:cNvSpPr>
          <p:nvPr/>
        </p:nvSpPr>
        <p:spPr bwMode="auto">
          <a:xfrm>
            <a:off x="5187830" y="4044977"/>
            <a:ext cx="1210472" cy="867156"/>
          </a:xfrm>
          <a:prstGeom prst="line">
            <a:avLst/>
          </a:prstGeom>
          <a:noFill/>
          <a:ln w="38100">
            <a:solidFill>
              <a:srgbClr val="00FFFF"/>
            </a:solidFill>
            <a:round/>
            <a:headEnd/>
            <a:tailEnd type="triangle" w="med" len="med"/>
          </a:ln>
          <a:effectLst/>
        </p:spPr>
        <p:txBody>
          <a:bodyPr/>
          <a:lstStyle/>
          <a:p>
            <a:endParaRPr lang="es-ES"/>
          </a:p>
        </p:txBody>
      </p:sp>
      <p:sp>
        <p:nvSpPr>
          <p:cNvPr id="10" name="Line 8"/>
          <p:cNvSpPr>
            <a:spLocks noChangeShapeType="1"/>
          </p:cNvSpPr>
          <p:nvPr/>
        </p:nvSpPr>
        <p:spPr bwMode="auto">
          <a:xfrm flipH="1" flipV="1">
            <a:off x="4616473" y="2654325"/>
            <a:ext cx="56401" cy="281897"/>
          </a:xfrm>
          <a:prstGeom prst="line">
            <a:avLst/>
          </a:prstGeom>
          <a:noFill/>
          <a:ln w="38100">
            <a:solidFill>
              <a:srgbClr val="00FFFF"/>
            </a:solidFill>
            <a:round/>
            <a:headEnd/>
            <a:tailEnd type="triangle" w="med" len="med"/>
          </a:ln>
          <a:effectLst/>
        </p:spPr>
        <p:txBody>
          <a:bodyPr/>
          <a:lstStyle/>
          <a:p>
            <a:endParaRPr lang="es-ES"/>
          </a:p>
        </p:txBody>
      </p:sp>
      <p:sp>
        <p:nvSpPr>
          <p:cNvPr id="11" name="Oval 9"/>
          <p:cNvSpPr>
            <a:spLocks noChangeArrowheads="1"/>
          </p:cNvSpPr>
          <p:nvPr/>
        </p:nvSpPr>
        <p:spPr bwMode="auto">
          <a:xfrm>
            <a:off x="6322053" y="3109939"/>
            <a:ext cx="2335631" cy="1233480"/>
          </a:xfrm>
          <a:prstGeom prst="ellipse">
            <a:avLst/>
          </a:prstGeom>
          <a:gradFill rotWithShape="0">
            <a:gsLst>
              <a:gs pos="0">
                <a:schemeClr val="accent1"/>
              </a:gs>
              <a:gs pos="100000">
                <a:schemeClr val="accent1">
                  <a:gamma/>
                  <a:tint val="56078"/>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l"/>
            <a:endParaRPr lang="es-MX" sz="500" b="1">
              <a:latin typeface="Arial" pitchFamily="34" charset="0"/>
            </a:endParaRPr>
          </a:p>
          <a:p>
            <a:r>
              <a:rPr lang="es-MX" sz="1800" b="1">
                <a:latin typeface="Arial" pitchFamily="34" charset="0"/>
              </a:rPr>
              <a:t>Trabajo Intergrupal</a:t>
            </a:r>
          </a:p>
        </p:txBody>
      </p:sp>
      <p:sp>
        <p:nvSpPr>
          <p:cNvPr id="12" name="Oval 10"/>
          <p:cNvSpPr>
            <a:spLocks noChangeArrowheads="1"/>
          </p:cNvSpPr>
          <p:nvPr/>
        </p:nvSpPr>
        <p:spPr bwMode="auto">
          <a:xfrm>
            <a:off x="187933" y="1885976"/>
            <a:ext cx="2263195" cy="1040302"/>
          </a:xfrm>
          <a:prstGeom prst="ellipse">
            <a:avLst/>
          </a:prstGeom>
          <a:solidFill>
            <a:srgbClr val="FFCC66"/>
          </a:solidFill>
          <a:ln w="38100">
            <a:round/>
            <a:headEnd/>
            <a:tailEnd/>
          </a:ln>
          <a:effectLst/>
          <a:scene3d>
            <a:camera prst="legacyPerspectiveTopRight"/>
            <a:lightRig rig="legacyFlat3" dir="b"/>
          </a:scene3d>
          <a:sp3d extrusionH="887400" prstMaterial="legacyMatte">
            <a:bevelT w="13500" h="13500" prst="angle"/>
            <a:bevelB w="13500" h="13500" prst="angle"/>
            <a:extrusionClr>
              <a:srgbClr val="FFFF00"/>
            </a:extrusionClr>
          </a:sp3d>
        </p:spPr>
        <p:txBody>
          <a:bodyPr>
            <a:flatTx/>
          </a:bodyPr>
          <a:lstStyle/>
          <a:p>
            <a:pPr algn="l"/>
            <a:endParaRPr lang="es-ES_tradnl">
              <a:solidFill>
                <a:schemeClr val="accent2"/>
              </a:solidFill>
            </a:endParaRPr>
          </a:p>
        </p:txBody>
      </p:sp>
      <p:sp>
        <p:nvSpPr>
          <p:cNvPr id="13" name="Text Box 11">
            <a:hlinkClick r:id="rId2" action="ppaction://hlinksldjump"/>
          </p:cNvPr>
          <p:cNvSpPr txBox="1">
            <a:spLocks noChangeArrowheads="1"/>
          </p:cNvSpPr>
          <p:nvPr/>
        </p:nvSpPr>
        <p:spPr bwMode="auto">
          <a:xfrm>
            <a:off x="299608" y="2076476"/>
            <a:ext cx="1723956" cy="314810"/>
          </a:xfrm>
          <a:prstGeom prst="rect">
            <a:avLst/>
          </a:prstGeom>
          <a:noFill/>
          <a:ln w="38100">
            <a:noFill/>
            <a:miter lim="800000"/>
            <a:headEnd/>
            <a:tailEnd/>
          </a:ln>
        </p:spPr>
        <p:txBody>
          <a:bodyPr/>
          <a:lstStyle/>
          <a:p>
            <a:r>
              <a:rPr lang="es-MX" sz="2200" b="1">
                <a:latin typeface="Arial" pitchFamily="34" charset="0"/>
              </a:rPr>
              <a:t>Interacción</a:t>
            </a:r>
          </a:p>
        </p:txBody>
      </p:sp>
      <p:sp>
        <p:nvSpPr>
          <p:cNvPr id="14" name="Line 12"/>
          <p:cNvSpPr>
            <a:spLocks noChangeShapeType="1"/>
          </p:cNvSpPr>
          <p:nvPr/>
        </p:nvSpPr>
        <p:spPr bwMode="auto">
          <a:xfrm flipH="1" flipV="1">
            <a:off x="1580030" y="2965476"/>
            <a:ext cx="1168620" cy="583828"/>
          </a:xfrm>
          <a:prstGeom prst="line">
            <a:avLst/>
          </a:prstGeom>
          <a:noFill/>
          <a:ln w="38100">
            <a:solidFill>
              <a:srgbClr val="00FFFF"/>
            </a:solidFill>
            <a:prstDash val="dash"/>
            <a:round/>
            <a:headEnd/>
            <a:tailEnd type="triangle" w="med" len="med"/>
          </a:ln>
          <a:effectLst/>
        </p:spPr>
        <p:txBody>
          <a:bodyPr/>
          <a:lstStyle/>
          <a:p>
            <a:endParaRPr lang="es-ES"/>
          </a:p>
        </p:txBody>
      </p:sp>
      <p:sp>
        <p:nvSpPr>
          <p:cNvPr id="15" name="Oval 15"/>
          <p:cNvSpPr>
            <a:spLocks noChangeArrowheads="1"/>
          </p:cNvSpPr>
          <p:nvPr/>
        </p:nvSpPr>
        <p:spPr bwMode="auto">
          <a:xfrm>
            <a:off x="3004499" y="2965476"/>
            <a:ext cx="2717123" cy="1233480"/>
          </a:xfrm>
          <a:prstGeom prst="ellipse">
            <a:avLst/>
          </a:prstGeom>
          <a:solidFill>
            <a:srgbClr val="99FF99"/>
          </a:soli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r>
              <a:rPr lang="es-MX" sz="1800" b="1">
                <a:latin typeface="Arial" pitchFamily="34" charset="0"/>
              </a:rPr>
              <a:t>Trabajo Colaborativo</a:t>
            </a:r>
            <a:endParaRPr lang="es-ES" sz="1800" b="1">
              <a:latin typeface="Arial" pitchFamily="34" charset="0"/>
            </a:endParaRPr>
          </a:p>
          <a:p>
            <a:pPr algn="l"/>
            <a:endParaRPr lang="es-ES" sz="1800" b="1">
              <a:latin typeface="Arial" pitchFamily="34" charset="0"/>
            </a:endParaRPr>
          </a:p>
        </p:txBody>
      </p:sp>
      <p:pic>
        <p:nvPicPr>
          <p:cNvPr id="16" name="Picture 16"/>
          <p:cNvPicPr>
            <a:picLocks noChangeAspect="1" noChangeArrowheads="1"/>
          </p:cNvPicPr>
          <p:nvPr/>
        </p:nvPicPr>
        <p:blipFill>
          <a:blip r:embed="rId3" cstate="print"/>
          <a:srcRect/>
          <a:stretch>
            <a:fillRect/>
          </a:stretch>
        </p:blipFill>
        <p:spPr bwMode="auto">
          <a:xfrm>
            <a:off x="776116" y="4281514"/>
            <a:ext cx="3981676" cy="2576486"/>
          </a:xfrm>
          <a:prstGeom prst="rect">
            <a:avLst/>
          </a:prstGeom>
          <a:noFill/>
          <a:effectLst>
            <a:outerShdw dist="107763" dir="2700000" algn="ctr" rotWithShape="0">
              <a:srgbClr val="FFFF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5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5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5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5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500"/>
                                        <p:tgtEl>
                                          <p:spTgt spid="1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5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500"/>
                                        <p:tgtEl>
                                          <p:spTgt spid="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500"/>
                                        <p:tgtEl>
                                          <p:spTgt spid="13"/>
                                        </p:tgtEl>
                                      </p:cBhvr>
                                    </p:animEffect>
                                  </p:childTnLst>
                                </p:cTn>
                              </p:par>
                            </p:childTnLst>
                          </p:cTn>
                        </p:par>
                        <p:par>
                          <p:cTn id="41" fill="hold">
                            <p:stCondLst>
                              <p:cond delay="500"/>
                            </p:stCondLst>
                            <p:childTnLst>
                              <p:par>
                                <p:cTn id="42" presetID="7" presetClass="entr" presetSubtype="4"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15" name="Oval 4"/>
          <p:cNvSpPr>
            <a:spLocks noChangeArrowheads="1"/>
          </p:cNvSpPr>
          <p:nvPr/>
        </p:nvSpPr>
        <p:spPr bwMode="auto">
          <a:xfrm>
            <a:off x="250825" y="2101873"/>
            <a:ext cx="3025775" cy="1387475"/>
          </a:xfrm>
          <a:prstGeom prst="ellipse">
            <a:avLst/>
          </a:prstGeom>
          <a:gradFill rotWithShape="0">
            <a:gsLst>
              <a:gs pos="0">
                <a:schemeClr val="accent1"/>
              </a:gs>
              <a:gs pos="100000">
                <a:schemeClr val="accent1">
                  <a:gamma/>
                  <a:tint val="47843"/>
                  <a:invGamma/>
                </a:schemeClr>
              </a:gs>
            </a:gsLst>
            <a:lin ang="5400000" scaled="1"/>
          </a:gradFill>
          <a:ln w="38100">
            <a:round/>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flatTx/>
          </a:bodyPr>
          <a:lstStyle/>
          <a:p>
            <a:pPr algn="l"/>
            <a:endParaRPr lang="es-MX" sz="1600" b="1">
              <a:latin typeface="Arial" pitchFamily="34" charset="0"/>
            </a:endParaRPr>
          </a:p>
          <a:p>
            <a:pPr algn="l"/>
            <a:r>
              <a:rPr lang="es-MX" sz="1800" b="1">
                <a:latin typeface="Arial" pitchFamily="34" charset="0"/>
              </a:rPr>
              <a:t>Acompañamiento</a:t>
            </a:r>
          </a:p>
        </p:txBody>
      </p:sp>
      <p:sp>
        <p:nvSpPr>
          <p:cNvPr id="16" name="Oval 5"/>
          <p:cNvSpPr>
            <a:spLocks noChangeArrowheads="1"/>
          </p:cNvSpPr>
          <p:nvPr/>
        </p:nvSpPr>
        <p:spPr bwMode="auto">
          <a:xfrm>
            <a:off x="755650" y="4840311"/>
            <a:ext cx="2420938" cy="1293812"/>
          </a:xfrm>
          <a:prstGeom prst="ellipse">
            <a:avLst/>
          </a:prstGeom>
          <a:gradFill rotWithShape="0">
            <a:gsLst>
              <a:gs pos="0">
                <a:schemeClr val="accent1"/>
              </a:gs>
              <a:gs pos="100000">
                <a:schemeClr val="accent1">
                  <a:gamma/>
                  <a:tint val="47843"/>
                  <a:invGamma/>
                </a:schemeClr>
              </a:gs>
            </a:gsLst>
            <a:lin ang="5400000" scaled="1"/>
          </a:gradFill>
          <a:ln w="38100">
            <a:round/>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flatTx/>
          </a:bodyPr>
          <a:lstStyle/>
          <a:p>
            <a:pPr algn="l"/>
            <a:endParaRPr lang="es-MX" sz="1200" b="1">
              <a:latin typeface="Arial" pitchFamily="34" charset="0"/>
            </a:endParaRPr>
          </a:p>
          <a:p>
            <a:r>
              <a:rPr lang="es-MX" sz="2000" b="1">
                <a:latin typeface="Arial" pitchFamily="34" charset="0"/>
              </a:rPr>
              <a:t>Asesoría</a:t>
            </a:r>
          </a:p>
        </p:txBody>
      </p:sp>
      <p:sp>
        <p:nvSpPr>
          <p:cNvPr id="17" name="Oval 6"/>
          <p:cNvSpPr>
            <a:spLocks noChangeArrowheads="1"/>
          </p:cNvSpPr>
          <p:nvPr/>
        </p:nvSpPr>
        <p:spPr bwMode="auto">
          <a:xfrm>
            <a:off x="539750" y="3613173"/>
            <a:ext cx="2484438" cy="1189038"/>
          </a:xfrm>
          <a:prstGeom prst="ellipse">
            <a:avLst/>
          </a:prstGeom>
          <a:gradFill rotWithShape="0">
            <a:gsLst>
              <a:gs pos="0">
                <a:schemeClr val="accent1"/>
              </a:gs>
              <a:gs pos="100000">
                <a:schemeClr val="accent1">
                  <a:gamma/>
                  <a:tint val="47843"/>
                  <a:invGamma/>
                </a:schemeClr>
              </a:gs>
            </a:gsLst>
            <a:lin ang="5400000" scaled="1"/>
          </a:gradFill>
          <a:ln w="38100">
            <a:round/>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flatTx/>
          </a:bodyPr>
          <a:lstStyle/>
          <a:p>
            <a:pPr algn="l"/>
            <a:endParaRPr lang="es-MX" sz="1200" b="1">
              <a:latin typeface="Arial" pitchFamily="34" charset="0"/>
            </a:endParaRPr>
          </a:p>
          <a:p>
            <a:r>
              <a:rPr lang="es-MX" sz="1800" b="1">
                <a:latin typeface="Arial" pitchFamily="34" charset="0"/>
              </a:rPr>
              <a:t>Tutoría</a:t>
            </a:r>
          </a:p>
        </p:txBody>
      </p:sp>
      <p:sp>
        <p:nvSpPr>
          <p:cNvPr id="18" name="Oval 7"/>
          <p:cNvSpPr>
            <a:spLocks noChangeArrowheads="1"/>
          </p:cNvSpPr>
          <p:nvPr/>
        </p:nvSpPr>
        <p:spPr bwMode="auto">
          <a:xfrm>
            <a:off x="3203575" y="5484836"/>
            <a:ext cx="2479675" cy="1230312"/>
          </a:xfrm>
          <a:prstGeom prst="ellipse">
            <a:avLst/>
          </a:prstGeom>
          <a:gradFill rotWithShape="0">
            <a:gsLst>
              <a:gs pos="0">
                <a:schemeClr val="accent1"/>
              </a:gs>
              <a:gs pos="100000">
                <a:schemeClr val="accent1">
                  <a:gamma/>
                  <a:tint val="47843"/>
                  <a:invGamma/>
                </a:schemeClr>
              </a:gs>
            </a:gsLst>
            <a:lin ang="5400000" scaled="1"/>
          </a:gradFill>
          <a:ln w="38100">
            <a:round/>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flatTx/>
          </a:bodyPr>
          <a:lstStyle/>
          <a:p>
            <a:pPr algn="l"/>
            <a:endParaRPr lang="es-MX" sz="1200" b="1">
              <a:latin typeface="Arial" pitchFamily="34" charset="0"/>
            </a:endParaRPr>
          </a:p>
          <a:p>
            <a:r>
              <a:rPr lang="es-MX" sz="2000" b="1">
                <a:latin typeface="Arial" pitchFamily="34" charset="0"/>
              </a:rPr>
              <a:t>Evaluación</a:t>
            </a:r>
          </a:p>
        </p:txBody>
      </p:sp>
      <p:sp>
        <p:nvSpPr>
          <p:cNvPr id="19" name="Line 8"/>
          <p:cNvSpPr>
            <a:spLocks noChangeShapeType="1"/>
          </p:cNvSpPr>
          <p:nvPr/>
        </p:nvSpPr>
        <p:spPr bwMode="auto">
          <a:xfrm flipH="1" flipV="1">
            <a:off x="3132138" y="3038498"/>
            <a:ext cx="601662" cy="628650"/>
          </a:xfrm>
          <a:prstGeom prst="line">
            <a:avLst/>
          </a:prstGeom>
          <a:noFill/>
          <a:ln w="38100">
            <a:solidFill>
              <a:srgbClr val="00FFFF"/>
            </a:solidFill>
            <a:round/>
            <a:headEnd/>
            <a:tailEnd type="triangle" w="med" len="med"/>
          </a:ln>
          <a:effectLst/>
        </p:spPr>
        <p:txBody>
          <a:bodyPr/>
          <a:lstStyle/>
          <a:p>
            <a:endParaRPr lang="es-ES"/>
          </a:p>
        </p:txBody>
      </p:sp>
      <p:sp>
        <p:nvSpPr>
          <p:cNvPr id="20" name="Line 9"/>
          <p:cNvSpPr>
            <a:spLocks noChangeShapeType="1"/>
          </p:cNvSpPr>
          <p:nvPr/>
        </p:nvSpPr>
        <p:spPr bwMode="auto">
          <a:xfrm flipH="1">
            <a:off x="3048000" y="4352948"/>
            <a:ext cx="533400" cy="0"/>
          </a:xfrm>
          <a:prstGeom prst="line">
            <a:avLst/>
          </a:prstGeom>
          <a:noFill/>
          <a:ln w="38100">
            <a:solidFill>
              <a:srgbClr val="00FFFF"/>
            </a:solidFill>
            <a:round/>
            <a:headEnd/>
            <a:tailEnd type="triangle" w="med" len="med"/>
          </a:ln>
          <a:effectLst/>
        </p:spPr>
        <p:txBody>
          <a:bodyPr/>
          <a:lstStyle/>
          <a:p>
            <a:endParaRPr lang="es-ES"/>
          </a:p>
        </p:txBody>
      </p:sp>
      <p:sp>
        <p:nvSpPr>
          <p:cNvPr id="21" name="Line 10"/>
          <p:cNvSpPr>
            <a:spLocks noChangeShapeType="1"/>
          </p:cNvSpPr>
          <p:nvPr/>
        </p:nvSpPr>
        <p:spPr bwMode="auto">
          <a:xfrm flipH="1">
            <a:off x="3124200" y="4564086"/>
            <a:ext cx="685800" cy="522287"/>
          </a:xfrm>
          <a:prstGeom prst="line">
            <a:avLst/>
          </a:prstGeom>
          <a:noFill/>
          <a:ln w="38100">
            <a:solidFill>
              <a:srgbClr val="00FFFF"/>
            </a:solidFill>
            <a:round/>
            <a:headEnd/>
            <a:tailEnd type="triangle" w="med" len="med"/>
          </a:ln>
          <a:effectLst/>
        </p:spPr>
        <p:txBody>
          <a:bodyPr/>
          <a:lstStyle/>
          <a:p>
            <a:endParaRPr lang="es-ES"/>
          </a:p>
        </p:txBody>
      </p:sp>
      <p:sp>
        <p:nvSpPr>
          <p:cNvPr id="22" name="Line 11"/>
          <p:cNvSpPr>
            <a:spLocks noChangeShapeType="1"/>
          </p:cNvSpPr>
          <p:nvPr/>
        </p:nvSpPr>
        <p:spPr bwMode="auto">
          <a:xfrm>
            <a:off x="4356100" y="4767286"/>
            <a:ext cx="0" cy="719137"/>
          </a:xfrm>
          <a:prstGeom prst="line">
            <a:avLst/>
          </a:prstGeom>
          <a:noFill/>
          <a:ln w="38100">
            <a:solidFill>
              <a:srgbClr val="00FFFF"/>
            </a:solidFill>
            <a:round/>
            <a:headEnd/>
            <a:tailEnd type="triangle" w="med" len="med"/>
          </a:ln>
          <a:effectLst/>
        </p:spPr>
        <p:txBody>
          <a:bodyPr/>
          <a:lstStyle/>
          <a:p>
            <a:endParaRPr lang="es-ES"/>
          </a:p>
        </p:txBody>
      </p:sp>
      <p:sp>
        <p:nvSpPr>
          <p:cNvPr id="23" name="Line 12"/>
          <p:cNvSpPr>
            <a:spLocks noChangeShapeType="1"/>
          </p:cNvSpPr>
          <p:nvPr/>
        </p:nvSpPr>
        <p:spPr bwMode="auto">
          <a:xfrm>
            <a:off x="5435600" y="4406923"/>
            <a:ext cx="1223963" cy="647700"/>
          </a:xfrm>
          <a:prstGeom prst="line">
            <a:avLst/>
          </a:prstGeom>
          <a:noFill/>
          <a:ln w="38100">
            <a:solidFill>
              <a:srgbClr val="00FFFF"/>
            </a:solidFill>
            <a:prstDash val="dash"/>
            <a:round/>
            <a:headEnd/>
            <a:tailEnd type="triangle" w="med" len="med"/>
          </a:ln>
          <a:effectLst/>
        </p:spPr>
        <p:txBody>
          <a:bodyPr/>
          <a:lstStyle/>
          <a:p>
            <a:endParaRPr lang="es-ES"/>
          </a:p>
        </p:txBody>
      </p:sp>
      <p:sp>
        <p:nvSpPr>
          <p:cNvPr id="24" name="Oval 13"/>
          <p:cNvSpPr>
            <a:spLocks noChangeArrowheads="1"/>
          </p:cNvSpPr>
          <p:nvPr/>
        </p:nvSpPr>
        <p:spPr bwMode="auto">
          <a:xfrm>
            <a:off x="6300788" y="4927623"/>
            <a:ext cx="2232025" cy="1296988"/>
          </a:xfrm>
          <a:prstGeom prst="ellipse">
            <a:avLst/>
          </a:prstGeom>
          <a:solidFill>
            <a:srgbClr val="FFCC66"/>
          </a:solidFill>
          <a:ln w="38100">
            <a:round/>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flatTx/>
          </a:bodyPr>
          <a:lstStyle/>
          <a:p>
            <a:pPr algn="l"/>
            <a:endParaRPr lang="es-ES_tradnl">
              <a:solidFill>
                <a:schemeClr val="accent2"/>
              </a:solidFill>
            </a:endParaRPr>
          </a:p>
        </p:txBody>
      </p:sp>
      <p:sp>
        <p:nvSpPr>
          <p:cNvPr id="25" name="Oval 15"/>
          <p:cNvSpPr>
            <a:spLocks noChangeArrowheads="1"/>
          </p:cNvSpPr>
          <p:nvPr/>
        </p:nvSpPr>
        <p:spPr bwMode="auto">
          <a:xfrm>
            <a:off x="3492500" y="3470298"/>
            <a:ext cx="2087563" cy="1296988"/>
          </a:xfrm>
          <a:prstGeom prst="ellipse">
            <a:avLst/>
          </a:prstGeom>
          <a:solidFill>
            <a:srgbClr val="99FF99"/>
          </a:solidFill>
          <a:ln w="38100">
            <a:round/>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flatTx/>
          </a:bodyPr>
          <a:lstStyle/>
          <a:p>
            <a:pPr algn="l"/>
            <a:endParaRPr lang="es-MX" sz="2000" b="1">
              <a:latin typeface="Arial" pitchFamily="34" charset="0"/>
            </a:endParaRPr>
          </a:p>
          <a:p>
            <a:pPr algn="l"/>
            <a:r>
              <a:rPr lang="es-MX" sz="2000" b="1">
                <a:latin typeface="Arial" pitchFamily="34" charset="0"/>
              </a:rPr>
              <a:t>Mediación</a:t>
            </a:r>
            <a:endParaRPr lang="es-ES" sz="2000" b="1">
              <a:latin typeface="Arial" pitchFamily="34" charset="0"/>
            </a:endParaRPr>
          </a:p>
        </p:txBody>
      </p:sp>
      <p:pic>
        <p:nvPicPr>
          <p:cNvPr id="26" name="Picture 16"/>
          <p:cNvPicPr>
            <a:picLocks noChangeAspect="1" noChangeArrowheads="1"/>
          </p:cNvPicPr>
          <p:nvPr/>
        </p:nvPicPr>
        <p:blipFill>
          <a:blip r:embed="rId2" cstate="print"/>
          <a:srcRect/>
          <a:stretch>
            <a:fillRect/>
          </a:stretch>
        </p:blipFill>
        <p:spPr bwMode="auto">
          <a:xfrm>
            <a:off x="4581525" y="1428736"/>
            <a:ext cx="3446463" cy="2347950"/>
          </a:xfrm>
          <a:prstGeom prst="rect">
            <a:avLst/>
          </a:prstGeom>
          <a:noFill/>
          <a:effectLst>
            <a:outerShdw dist="107763" dir="18900000" algn="ctr" rotWithShape="0">
              <a:srgbClr val="FFFF00">
                <a:alpha val="50000"/>
              </a:srgbClr>
            </a:outerShdw>
          </a:effectLst>
        </p:spPr>
      </p:pic>
      <p:sp>
        <p:nvSpPr>
          <p:cNvPr id="27" name="Text Box 14">
            <a:hlinkClick r:id="rId3" action="ppaction://hlinksldjump"/>
          </p:cNvPr>
          <p:cNvSpPr txBox="1">
            <a:spLocks noChangeArrowheads="1"/>
          </p:cNvSpPr>
          <p:nvPr/>
        </p:nvSpPr>
        <p:spPr bwMode="auto">
          <a:xfrm>
            <a:off x="6543675" y="5302266"/>
            <a:ext cx="1700213" cy="412750"/>
          </a:xfrm>
          <a:prstGeom prst="rect">
            <a:avLst/>
          </a:prstGeom>
          <a:noFill/>
          <a:ln w="38100">
            <a:noFill/>
            <a:miter lim="800000"/>
            <a:headEnd/>
            <a:tailEnd/>
          </a:ln>
        </p:spPr>
        <p:txBody>
          <a:bodyPr/>
          <a:lstStyle/>
          <a:p>
            <a:r>
              <a:rPr lang="es-MX" b="1" dirty="0">
                <a:latin typeface="Arial" pitchFamily="34" charset="0"/>
              </a:rPr>
              <a:t>Mediador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ox(in)">
                                      <p:cBhvr>
                                        <p:cTn id="16" dur="500"/>
                                        <p:tgtEl>
                                          <p:spTgt spid="1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ox(in)">
                                      <p:cBhvr>
                                        <p:cTn id="19" dur="500"/>
                                        <p:tgtEl>
                                          <p:spTgt spid="1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500"/>
                                        <p:tgtEl>
                                          <p:spTgt spid="2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ox(in)">
                                      <p:cBhvr>
                                        <p:cTn id="31" dur="500"/>
                                        <p:tgtEl>
                                          <p:spTgt spid="2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ox(in)">
                                      <p:cBhvr>
                                        <p:cTn id="34" dur="500"/>
                                        <p:tgtEl>
                                          <p:spTgt spid="25"/>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ox(in)">
                                      <p:cBhvr>
                                        <p:cTn id="37" dur="500"/>
                                        <p:tgtEl>
                                          <p:spTgt spid="24"/>
                                        </p:tgtEl>
                                      </p:cBhvr>
                                    </p:animEffect>
                                  </p:childTnLst>
                                </p:cTn>
                              </p:par>
                            </p:childTnLst>
                          </p:cTn>
                        </p:par>
                        <p:par>
                          <p:cTn id="38" fill="hold">
                            <p:stCondLst>
                              <p:cond delay="500"/>
                            </p:stCondLst>
                            <p:childTnLst>
                              <p:par>
                                <p:cTn id="39" presetID="18" presetClass="entr" presetSubtype="12"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strips(downLeft)">
                                      <p:cBhvr>
                                        <p:cTn id="41" dur="500"/>
                                        <p:tgtEl>
                                          <p:spTgt spid="2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ox(in)">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Line 4"/>
          <p:cNvSpPr>
            <a:spLocks noChangeShapeType="1"/>
          </p:cNvSpPr>
          <p:nvPr/>
        </p:nvSpPr>
        <p:spPr bwMode="auto">
          <a:xfrm flipV="1">
            <a:off x="5742019" y="2946380"/>
            <a:ext cx="304800" cy="228600"/>
          </a:xfrm>
          <a:prstGeom prst="line">
            <a:avLst/>
          </a:prstGeom>
          <a:noFill/>
          <a:ln w="38100">
            <a:solidFill>
              <a:srgbClr val="00FFFF"/>
            </a:solidFill>
            <a:round/>
            <a:headEnd/>
            <a:tailEnd type="triangle" w="med" len="med"/>
          </a:ln>
          <a:effectLst/>
        </p:spPr>
        <p:txBody>
          <a:bodyPr/>
          <a:lstStyle/>
          <a:p>
            <a:endParaRPr lang="es-ES"/>
          </a:p>
        </p:txBody>
      </p:sp>
      <p:sp>
        <p:nvSpPr>
          <p:cNvPr id="4" name="Line 5"/>
          <p:cNvSpPr>
            <a:spLocks noChangeShapeType="1"/>
          </p:cNvSpPr>
          <p:nvPr/>
        </p:nvSpPr>
        <p:spPr bwMode="auto">
          <a:xfrm flipH="1">
            <a:off x="3837019" y="4241780"/>
            <a:ext cx="431800" cy="504825"/>
          </a:xfrm>
          <a:prstGeom prst="line">
            <a:avLst/>
          </a:prstGeom>
          <a:noFill/>
          <a:ln w="38100">
            <a:solidFill>
              <a:srgbClr val="00FFFF"/>
            </a:solidFill>
            <a:round/>
            <a:headEnd/>
            <a:tailEnd type="triangle" w="med" len="med"/>
          </a:ln>
          <a:effectLst/>
        </p:spPr>
        <p:txBody>
          <a:bodyPr/>
          <a:lstStyle/>
          <a:p>
            <a:endParaRPr lang="es-ES"/>
          </a:p>
        </p:txBody>
      </p:sp>
      <p:sp>
        <p:nvSpPr>
          <p:cNvPr id="6" name="Line 6"/>
          <p:cNvSpPr>
            <a:spLocks noChangeShapeType="1"/>
          </p:cNvSpPr>
          <p:nvPr/>
        </p:nvSpPr>
        <p:spPr bwMode="auto">
          <a:xfrm>
            <a:off x="5284819" y="4470380"/>
            <a:ext cx="312738" cy="606425"/>
          </a:xfrm>
          <a:prstGeom prst="line">
            <a:avLst/>
          </a:prstGeom>
          <a:noFill/>
          <a:ln w="38100">
            <a:solidFill>
              <a:srgbClr val="00FFFF"/>
            </a:solidFill>
            <a:round/>
            <a:headEnd/>
            <a:tailEnd type="triangle" w="med" len="med"/>
          </a:ln>
          <a:effectLst/>
        </p:spPr>
        <p:txBody>
          <a:bodyPr/>
          <a:lstStyle/>
          <a:p>
            <a:endParaRPr lang="es-ES"/>
          </a:p>
        </p:txBody>
      </p:sp>
      <p:sp>
        <p:nvSpPr>
          <p:cNvPr id="7" name="Line 7"/>
          <p:cNvSpPr>
            <a:spLocks noChangeShapeType="1"/>
          </p:cNvSpPr>
          <p:nvPr/>
        </p:nvSpPr>
        <p:spPr bwMode="auto">
          <a:xfrm>
            <a:off x="6123019" y="3936980"/>
            <a:ext cx="304800" cy="0"/>
          </a:xfrm>
          <a:prstGeom prst="line">
            <a:avLst/>
          </a:prstGeom>
          <a:noFill/>
          <a:ln w="38100">
            <a:solidFill>
              <a:srgbClr val="00FFFF"/>
            </a:solidFill>
            <a:round/>
            <a:headEnd/>
            <a:tailEnd type="triangle" w="med" len="med"/>
          </a:ln>
          <a:effectLst/>
        </p:spPr>
        <p:txBody>
          <a:bodyPr/>
          <a:lstStyle/>
          <a:p>
            <a:endParaRPr lang="es-ES"/>
          </a:p>
        </p:txBody>
      </p:sp>
      <p:sp>
        <p:nvSpPr>
          <p:cNvPr id="8" name="Oval 8"/>
          <p:cNvSpPr>
            <a:spLocks noChangeArrowheads="1"/>
          </p:cNvSpPr>
          <p:nvPr/>
        </p:nvSpPr>
        <p:spPr bwMode="auto">
          <a:xfrm>
            <a:off x="3913219" y="3022580"/>
            <a:ext cx="2233613" cy="1439863"/>
          </a:xfrm>
          <a:prstGeom prst="ellipse">
            <a:avLst/>
          </a:prstGeom>
          <a:solidFill>
            <a:srgbClr val="CCFFCC"/>
          </a:soli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s-ES" sz="1800" b="1">
              <a:latin typeface="Arial" pitchFamily="34" charset="0"/>
            </a:endParaRPr>
          </a:p>
          <a:p>
            <a:r>
              <a:rPr lang="es-ES" sz="1800" b="1">
                <a:latin typeface="Arial" pitchFamily="34" charset="0"/>
              </a:rPr>
              <a:t>Apoyo Tecnológico</a:t>
            </a:r>
          </a:p>
        </p:txBody>
      </p:sp>
      <p:sp>
        <p:nvSpPr>
          <p:cNvPr id="9" name="Oval 9"/>
          <p:cNvSpPr>
            <a:spLocks noChangeArrowheads="1"/>
          </p:cNvSpPr>
          <p:nvPr/>
        </p:nvSpPr>
        <p:spPr bwMode="auto">
          <a:xfrm>
            <a:off x="6335744" y="3576618"/>
            <a:ext cx="2736850" cy="1296987"/>
          </a:xfrm>
          <a:prstGeom prst="ellipse">
            <a:avLst/>
          </a:prstGeom>
          <a:gradFill rotWithShape="0">
            <a:gsLst>
              <a:gs pos="0">
                <a:schemeClr val="accent1"/>
              </a:gs>
              <a:gs pos="100000">
                <a:schemeClr val="accent1">
                  <a:gamma/>
                  <a:tint val="41569"/>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s-MX" sz="500" b="1">
              <a:solidFill>
                <a:schemeClr val="bg1"/>
              </a:solidFill>
              <a:latin typeface="Arial" pitchFamily="34" charset="0"/>
            </a:endParaRPr>
          </a:p>
          <a:p>
            <a:r>
              <a:rPr lang="es-MX" sz="1600" b="1">
                <a:latin typeface="Arial" pitchFamily="34" charset="0"/>
              </a:rPr>
              <a:t>Videconferencia</a:t>
            </a:r>
          </a:p>
          <a:p>
            <a:r>
              <a:rPr lang="es-MX" sz="1600" b="1">
                <a:latin typeface="Arial" pitchFamily="34" charset="0"/>
              </a:rPr>
              <a:t>Audioconferencia</a:t>
            </a:r>
          </a:p>
        </p:txBody>
      </p:sp>
      <p:sp>
        <p:nvSpPr>
          <p:cNvPr id="10" name="Oval 10"/>
          <p:cNvSpPr>
            <a:spLocks noChangeArrowheads="1"/>
          </p:cNvSpPr>
          <p:nvPr/>
        </p:nvSpPr>
        <p:spPr bwMode="auto">
          <a:xfrm>
            <a:off x="5183219" y="5016480"/>
            <a:ext cx="2952750" cy="1368425"/>
          </a:xfrm>
          <a:prstGeom prst="ellipse">
            <a:avLst/>
          </a:prstGeom>
          <a:gradFill rotWithShape="0">
            <a:gsLst>
              <a:gs pos="0">
                <a:schemeClr val="accent1"/>
              </a:gs>
              <a:gs pos="100000">
                <a:schemeClr val="accent1">
                  <a:gamma/>
                  <a:tint val="41569"/>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s-MX" sz="500" b="1">
              <a:solidFill>
                <a:schemeClr val="bg1"/>
              </a:solidFill>
              <a:latin typeface="Arial" pitchFamily="34" charset="0"/>
            </a:endParaRPr>
          </a:p>
          <a:p>
            <a:endParaRPr lang="es-MX" sz="500" b="1">
              <a:solidFill>
                <a:schemeClr val="bg1"/>
              </a:solidFill>
              <a:latin typeface="Arial" pitchFamily="34" charset="0"/>
            </a:endParaRPr>
          </a:p>
          <a:p>
            <a:endParaRPr lang="es-MX" sz="500" b="1">
              <a:solidFill>
                <a:schemeClr val="bg1"/>
              </a:solidFill>
              <a:latin typeface="Arial" pitchFamily="34" charset="0"/>
            </a:endParaRPr>
          </a:p>
          <a:p>
            <a:r>
              <a:rPr lang="es-MX" sz="1800" b="1">
                <a:latin typeface="Arial" pitchFamily="34" charset="0"/>
              </a:rPr>
              <a:t>Material de autoestudio</a:t>
            </a:r>
          </a:p>
        </p:txBody>
      </p:sp>
      <p:sp>
        <p:nvSpPr>
          <p:cNvPr id="11" name="Oval 11"/>
          <p:cNvSpPr>
            <a:spLocks noChangeArrowheads="1"/>
          </p:cNvSpPr>
          <p:nvPr/>
        </p:nvSpPr>
        <p:spPr bwMode="auto">
          <a:xfrm>
            <a:off x="2519394" y="4862493"/>
            <a:ext cx="2452688" cy="1306512"/>
          </a:xfrm>
          <a:prstGeom prst="ellipse">
            <a:avLst/>
          </a:prstGeom>
          <a:gradFill rotWithShape="0">
            <a:gsLst>
              <a:gs pos="0">
                <a:schemeClr val="accent1"/>
              </a:gs>
              <a:gs pos="100000">
                <a:schemeClr val="accent1">
                  <a:gamma/>
                  <a:tint val="41569"/>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s-MX" sz="500" b="1" dirty="0">
              <a:solidFill>
                <a:schemeClr val="bg1"/>
              </a:solidFill>
              <a:latin typeface="Arial" pitchFamily="34" charset="0"/>
            </a:endParaRPr>
          </a:p>
          <a:p>
            <a:r>
              <a:rPr lang="es-MX" sz="1800" b="1" dirty="0">
                <a:latin typeface="Arial" pitchFamily="34" charset="0"/>
              </a:rPr>
              <a:t>Internet:</a:t>
            </a:r>
          </a:p>
          <a:p>
            <a:r>
              <a:rPr lang="es-MX" sz="1800" b="1" dirty="0">
                <a:latin typeface="Arial" pitchFamily="34" charset="0"/>
              </a:rPr>
              <a:t>Aplicaciones educativas</a:t>
            </a:r>
          </a:p>
          <a:p>
            <a:endParaRPr lang="es-MX" sz="1800" b="1" dirty="0">
              <a:latin typeface="Arial" pitchFamily="34" charset="0"/>
            </a:endParaRPr>
          </a:p>
        </p:txBody>
      </p:sp>
      <p:sp>
        <p:nvSpPr>
          <p:cNvPr id="12" name="Oval 12"/>
          <p:cNvSpPr>
            <a:spLocks noChangeArrowheads="1"/>
          </p:cNvSpPr>
          <p:nvPr/>
        </p:nvSpPr>
        <p:spPr bwMode="auto">
          <a:xfrm>
            <a:off x="5975382" y="2136755"/>
            <a:ext cx="2879725" cy="1152525"/>
          </a:xfrm>
          <a:prstGeom prst="ellipse">
            <a:avLst/>
          </a:prstGeom>
          <a:gradFill rotWithShape="0">
            <a:gsLst>
              <a:gs pos="0">
                <a:schemeClr val="accent1"/>
              </a:gs>
              <a:gs pos="100000">
                <a:schemeClr val="accent1">
                  <a:gamma/>
                  <a:tint val="41569"/>
                  <a:invGamma/>
                </a:schemeClr>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s-MX" sz="500" b="1">
              <a:solidFill>
                <a:schemeClr val="bg1"/>
              </a:solidFill>
              <a:latin typeface="Arial" pitchFamily="34" charset="0"/>
            </a:endParaRPr>
          </a:p>
          <a:p>
            <a:r>
              <a:rPr lang="es-MX" sz="2000" b="1">
                <a:latin typeface="Arial" pitchFamily="34" charset="0"/>
              </a:rPr>
              <a:t>Portal educativo</a:t>
            </a:r>
          </a:p>
        </p:txBody>
      </p:sp>
      <p:sp>
        <p:nvSpPr>
          <p:cNvPr id="13" name="Oval 13">
            <a:hlinkClick r:id="rId3" action="ppaction://hlinksldjump"/>
          </p:cNvPr>
          <p:cNvSpPr>
            <a:spLocks noChangeArrowheads="1"/>
          </p:cNvSpPr>
          <p:nvPr/>
        </p:nvSpPr>
        <p:spPr bwMode="auto">
          <a:xfrm>
            <a:off x="430244" y="5592743"/>
            <a:ext cx="2338388" cy="1154112"/>
          </a:xfrm>
          <a:prstGeom prst="ellipse">
            <a:avLst/>
          </a:prstGeom>
          <a:solidFill>
            <a:srgbClr val="FFCC66"/>
          </a:solidFill>
          <a:ln w="38100">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r>
              <a:rPr lang="es-MX" sz="1800" b="1">
                <a:latin typeface="Arial" pitchFamily="34" charset="0"/>
              </a:rPr>
              <a:t>Apoyo </a:t>
            </a:r>
          </a:p>
          <a:p>
            <a:r>
              <a:rPr lang="es-MX" sz="1800" b="1">
                <a:latin typeface="Arial" pitchFamily="34" charset="0"/>
              </a:rPr>
              <a:t>Tecnológico</a:t>
            </a:r>
            <a:endParaRPr lang="en-US" sz="1800" b="1">
              <a:latin typeface="Arial" pitchFamily="34" charset="0"/>
            </a:endParaRPr>
          </a:p>
        </p:txBody>
      </p:sp>
      <p:sp>
        <p:nvSpPr>
          <p:cNvPr id="14" name="Line 14"/>
          <p:cNvSpPr>
            <a:spLocks noChangeShapeType="1"/>
          </p:cNvSpPr>
          <p:nvPr/>
        </p:nvSpPr>
        <p:spPr bwMode="auto">
          <a:xfrm flipH="1">
            <a:off x="1798669" y="3649643"/>
            <a:ext cx="1512888" cy="1943100"/>
          </a:xfrm>
          <a:prstGeom prst="line">
            <a:avLst/>
          </a:prstGeom>
          <a:noFill/>
          <a:ln w="38100">
            <a:solidFill>
              <a:srgbClr val="00FFFF"/>
            </a:solidFill>
            <a:prstDash val="dash"/>
            <a:round/>
            <a:headEnd/>
            <a:tailEnd type="triangle" w="med" len="med"/>
          </a:ln>
          <a:effectLst/>
        </p:spPr>
        <p:txBody>
          <a:bodyPr/>
          <a:lstStyle/>
          <a:p>
            <a:endParaRPr lang="es-ES"/>
          </a:p>
        </p:txBody>
      </p:sp>
      <p:graphicFrame>
        <p:nvGraphicFramePr>
          <p:cNvPr id="15" name="Object 15"/>
          <p:cNvGraphicFramePr>
            <a:graphicFrameLocks noChangeAspect="1"/>
          </p:cNvGraphicFramePr>
          <p:nvPr/>
        </p:nvGraphicFramePr>
        <p:xfrm>
          <a:off x="111122" y="1285860"/>
          <a:ext cx="3960812" cy="2970212"/>
        </p:xfrm>
        <a:graphic>
          <a:graphicData uri="http://schemas.openxmlformats.org/presentationml/2006/ole">
            <p:oleObj spid="_x0000_s3074" name="Diapositiva" r:id="rId4" imgW="4572139" imgH="3429123" progId="PowerPoint.Slid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500"/>
                            </p:stCondLst>
                            <p:childTnLst>
                              <p:par>
                                <p:cTn id="39" presetID="13" presetClass="entr" presetSubtype="16"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plus(i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6" name="Rectangle 7"/>
          <p:cNvSpPr>
            <a:spLocks noChangeArrowheads="1"/>
          </p:cNvSpPr>
          <p:nvPr/>
        </p:nvSpPr>
        <p:spPr bwMode="auto">
          <a:xfrm>
            <a:off x="488393" y="1903440"/>
            <a:ext cx="2654847" cy="525428"/>
          </a:xfrm>
          <a:prstGeom prst="rect">
            <a:avLst/>
          </a:prstGeom>
          <a:gradFill rotWithShape="0">
            <a:gsLst>
              <a:gs pos="0">
                <a:srgbClr val="FF6600"/>
              </a:gs>
              <a:gs pos="100000">
                <a:srgbClr val="FF6600">
                  <a:gamma/>
                  <a:tint val="32157"/>
                  <a:invGamma/>
                </a:srgbClr>
              </a:gs>
            </a:gsLst>
            <a:lin ang="5400000" scaled="1"/>
          </a:gradFill>
          <a:ln w="9525">
            <a:solidFill>
              <a:schemeClr val="tx1"/>
            </a:solidFill>
            <a:miter lim="800000"/>
            <a:headEnd/>
            <a:tailEnd/>
          </a:ln>
          <a:effectLst/>
        </p:spPr>
        <p:txBody>
          <a:bodyPr wrap="none" anchor="ctr"/>
          <a:lstStyle/>
          <a:p>
            <a:endParaRPr lang="es-ES_tradnl"/>
          </a:p>
        </p:txBody>
      </p:sp>
      <p:sp>
        <p:nvSpPr>
          <p:cNvPr id="37" name="Rectangle 8"/>
          <p:cNvSpPr>
            <a:spLocks noChangeArrowheads="1"/>
          </p:cNvSpPr>
          <p:nvPr/>
        </p:nvSpPr>
        <p:spPr bwMode="auto">
          <a:xfrm>
            <a:off x="1357289" y="6443690"/>
            <a:ext cx="4799035" cy="414334"/>
          </a:xfrm>
          <a:prstGeom prst="rect">
            <a:avLst/>
          </a:prstGeom>
          <a:gradFill rotWithShape="0">
            <a:gsLst>
              <a:gs pos="0">
                <a:srgbClr val="FFFF00"/>
              </a:gs>
              <a:gs pos="100000">
                <a:srgbClr val="FFFF00">
                  <a:gamma/>
                  <a:tint val="28627"/>
                  <a:invGamma/>
                </a:srgbClr>
              </a:gs>
            </a:gsLst>
            <a:lin ang="5400000" scaled="1"/>
          </a:gradFill>
          <a:ln w="9525">
            <a:solidFill>
              <a:schemeClr val="tx1"/>
            </a:solidFill>
            <a:miter lim="800000"/>
            <a:headEnd/>
            <a:tailEnd/>
          </a:ln>
          <a:effectLst/>
        </p:spPr>
        <p:txBody>
          <a:bodyPr wrap="none" anchor="ctr"/>
          <a:lstStyle/>
          <a:p>
            <a:r>
              <a:rPr lang="es-MX" b="1">
                <a:latin typeface="Arial" pitchFamily="34" charset="0"/>
              </a:rPr>
              <a:t>Construcción de los aprendizajes</a:t>
            </a:r>
            <a:endParaRPr lang="es-ES" b="1">
              <a:latin typeface="Arial" pitchFamily="34" charset="0"/>
            </a:endParaRPr>
          </a:p>
        </p:txBody>
      </p:sp>
      <p:sp>
        <p:nvSpPr>
          <p:cNvPr id="38" name="Line 9"/>
          <p:cNvSpPr>
            <a:spLocks noChangeShapeType="1"/>
          </p:cNvSpPr>
          <p:nvPr/>
        </p:nvSpPr>
        <p:spPr bwMode="auto">
          <a:xfrm>
            <a:off x="1928794" y="2643182"/>
            <a:ext cx="857256" cy="857256"/>
          </a:xfrm>
          <a:prstGeom prst="line">
            <a:avLst/>
          </a:prstGeom>
          <a:noFill/>
          <a:ln w="38100">
            <a:solidFill>
              <a:srgbClr val="FFFF00"/>
            </a:solidFill>
            <a:round/>
            <a:headEnd/>
            <a:tailEnd type="triangle" w="med" len="med"/>
          </a:ln>
          <a:effectLst/>
        </p:spPr>
        <p:txBody>
          <a:bodyPr/>
          <a:lstStyle/>
          <a:p>
            <a:endParaRPr lang="es-ES"/>
          </a:p>
        </p:txBody>
      </p:sp>
      <p:sp>
        <p:nvSpPr>
          <p:cNvPr id="39" name="Line 10"/>
          <p:cNvSpPr>
            <a:spLocks noChangeShapeType="1"/>
          </p:cNvSpPr>
          <p:nvPr/>
        </p:nvSpPr>
        <p:spPr bwMode="auto">
          <a:xfrm flipH="1">
            <a:off x="5000627" y="3000372"/>
            <a:ext cx="1285884" cy="520478"/>
          </a:xfrm>
          <a:prstGeom prst="line">
            <a:avLst/>
          </a:prstGeom>
          <a:noFill/>
          <a:ln w="38100">
            <a:solidFill>
              <a:srgbClr val="FFFF00"/>
            </a:solidFill>
            <a:round/>
            <a:headEnd/>
            <a:tailEnd type="triangle" w="med" len="med"/>
          </a:ln>
          <a:effectLst/>
        </p:spPr>
        <p:txBody>
          <a:bodyPr/>
          <a:lstStyle/>
          <a:p>
            <a:endParaRPr lang="es-ES"/>
          </a:p>
        </p:txBody>
      </p:sp>
      <p:sp>
        <p:nvSpPr>
          <p:cNvPr id="40" name="Line 11"/>
          <p:cNvSpPr>
            <a:spLocks noChangeShapeType="1"/>
          </p:cNvSpPr>
          <p:nvPr/>
        </p:nvSpPr>
        <p:spPr bwMode="auto">
          <a:xfrm flipH="1">
            <a:off x="3649662" y="3686202"/>
            <a:ext cx="45719" cy="130199"/>
          </a:xfrm>
          <a:prstGeom prst="line">
            <a:avLst/>
          </a:prstGeom>
          <a:noFill/>
          <a:ln w="38100">
            <a:solidFill>
              <a:srgbClr val="FFFF00"/>
            </a:solidFill>
            <a:round/>
            <a:headEnd/>
            <a:tailEnd type="triangle" w="med" len="med"/>
          </a:ln>
          <a:effectLst/>
        </p:spPr>
        <p:txBody>
          <a:bodyPr/>
          <a:lstStyle/>
          <a:p>
            <a:endParaRPr lang="es-ES"/>
          </a:p>
        </p:txBody>
      </p:sp>
      <p:sp>
        <p:nvSpPr>
          <p:cNvPr id="41" name="Text Box 12"/>
          <p:cNvSpPr txBox="1">
            <a:spLocks noChangeArrowheads="1"/>
          </p:cNvSpPr>
          <p:nvPr/>
        </p:nvSpPr>
        <p:spPr bwMode="auto">
          <a:xfrm>
            <a:off x="1944431" y="5646765"/>
            <a:ext cx="4796094" cy="369332"/>
          </a:xfrm>
          <a:prstGeom prst="rect">
            <a:avLst/>
          </a:prstGeom>
          <a:noFill/>
          <a:ln w="9525">
            <a:noFill/>
            <a:miter lim="800000"/>
            <a:headEnd/>
            <a:tailEnd/>
          </a:ln>
          <a:effectLst/>
        </p:spPr>
        <p:txBody>
          <a:bodyPr wrap="square">
            <a:spAutoFit/>
          </a:bodyPr>
          <a:lstStyle/>
          <a:p>
            <a:pPr algn="l"/>
            <a:r>
              <a:rPr lang="es-MX" b="1">
                <a:solidFill>
                  <a:schemeClr val="bg1"/>
                </a:solidFill>
                <a:latin typeface="Arial" pitchFamily="34" charset="0"/>
              </a:rPr>
              <a:t>NUEVOS ENTORNOS  VIRTUALES</a:t>
            </a:r>
            <a:endParaRPr lang="es-ES" b="1">
              <a:solidFill>
                <a:schemeClr val="bg1"/>
              </a:solidFill>
              <a:latin typeface="Arial" pitchFamily="34" charset="0"/>
            </a:endParaRPr>
          </a:p>
        </p:txBody>
      </p:sp>
      <p:sp>
        <p:nvSpPr>
          <p:cNvPr id="42" name="Line 13"/>
          <p:cNvSpPr>
            <a:spLocks noChangeShapeType="1"/>
          </p:cNvSpPr>
          <p:nvPr/>
        </p:nvSpPr>
        <p:spPr bwMode="auto">
          <a:xfrm flipV="1">
            <a:off x="4980183" y="4572008"/>
            <a:ext cx="877701" cy="49231"/>
          </a:xfrm>
          <a:prstGeom prst="line">
            <a:avLst/>
          </a:prstGeom>
          <a:noFill/>
          <a:ln w="38100">
            <a:solidFill>
              <a:srgbClr val="FFFF00"/>
            </a:solidFill>
            <a:round/>
            <a:headEnd/>
            <a:tailEnd type="triangle" w="med" len="med"/>
          </a:ln>
          <a:effectLst/>
        </p:spPr>
        <p:txBody>
          <a:bodyPr/>
          <a:lstStyle/>
          <a:p>
            <a:endParaRPr lang="es-ES"/>
          </a:p>
        </p:txBody>
      </p:sp>
      <p:sp>
        <p:nvSpPr>
          <p:cNvPr id="43" name="Text Box 14"/>
          <p:cNvSpPr txBox="1">
            <a:spLocks noChangeArrowheads="1"/>
          </p:cNvSpPr>
          <p:nvPr/>
        </p:nvSpPr>
        <p:spPr bwMode="auto">
          <a:xfrm>
            <a:off x="5819591" y="4062440"/>
            <a:ext cx="2944997" cy="923330"/>
          </a:xfrm>
          <a:prstGeom prst="rect">
            <a:avLst/>
          </a:prstGeom>
          <a:noFill/>
          <a:ln w="9525">
            <a:noFill/>
            <a:miter lim="800000"/>
            <a:headEnd/>
            <a:tailEnd/>
          </a:ln>
          <a:effectLst/>
        </p:spPr>
        <p:txBody>
          <a:bodyPr wrap="square">
            <a:spAutoFit/>
          </a:bodyPr>
          <a:lstStyle/>
          <a:p>
            <a:pPr algn="l"/>
            <a:r>
              <a:rPr lang="es-MX" b="1">
                <a:solidFill>
                  <a:schemeClr val="bg1"/>
                </a:solidFill>
                <a:latin typeface="Arial" pitchFamily="34" charset="0"/>
              </a:rPr>
              <a:t>Trabajo colaborativo</a:t>
            </a:r>
          </a:p>
          <a:p>
            <a:pPr algn="l"/>
            <a:r>
              <a:rPr lang="es-MX" b="1">
                <a:solidFill>
                  <a:schemeClr val="bg1"/>
                </a:solidFill>
                <a:latin typeface="Arial" pitchFamily="34" charset="0"/>
              </a:rPr>
              <a:t>Diseño instruccional</a:t>
            </a:r>
          </a:p>
          <a:p>
            <a:pPr algn="l"/>
            <a:r>
              <a:rPr lang="es-MX" b="1">
                <a:solidFill>
                  <a:schemeClr val="bg1"/>
                </a:solidFill>
                <a:latin typeface="Arial" pitchFamily="34" charset="0"/>
              </a:rPr>
              <a:t>Acompañamiento</a:t>
            </a:r>
            <a:endParaRPr lang="es-ES" b="1">
              <a:solidFill>
                <a:schemeClr val="bg1"/>
              </a:solidFill>
              <a:latin typeface="Arial" pitchFamily="34" charset="0"/>
            </a:endParaRPr>
          </a:p>
        </p:txBody>
      </p:sp>
      <p:sp>
        <p:nvSpPr>
          <p:cNvPr id="44" name="Line 15"/>
          <p:cNvSpPr>
            <a:spLocks noChangeShapeType="1"/>
          </p:cNvSpPr>
          <p:nvPr/>
        </p:nvSpPr>
        <p:spPr bwMode="auto">
          <a:xfrm flipH="1">
            <a:off x="3831901" y="5929330"/>
            <a:ext cx="45719" cy="511169"/>
          </a:xfrm>
          <a:prstGeom prst="line">
            <a:avLst/>
          </a:prstGeom>
          <a:noFill/>
          <a:ln w="38100">
            <a:solidFill>
              <a:srgbClr val="FFFF00"/>
            </a:solidFill>
            <a:round/>
            <a:headEnd/>
            <a:tailEnd type="triangle" w="med" len="med"/>
          </a:ln>
          <a:effectLst/>
        </p:spPr>
        <p:txBody>
          <a:bodyPr/>
          <a:lstStyle/>
          <a:p>
            <a:endParaRPr lang="es-ES"/>
          </a:p>
        </p:txBody>
      </p:sp>
      <p:sp>
        <p:nvSpPr>
          <p:cNvPr id="45" name="Line 16"/>
          <p:cNvSpPr>
            <a:spLocks noChangeShapeType="1"/>
          </p:cNvSpPr>
          <p:nvPr/>
        </p:nvSpPr>
        <p:spPr bwMode="auto">
          <a:xfrm flipV="1">
            <a:off x="3428992" y="2403148"/>
            <a:ext cx="1071570" cy="45719"/>
          </a:xfrm>
          <a:prstGeom prst="line">
            <a:avLst/>
          </a:prstGeom>
          <a:noFill/>
          <a:ln w="38100">
            <a:solidFill>
              <a:srgbClr val="FFFF00"/>
            </a:solidFill>
            <a:round/>
            <a:headEnd type="triangle" w="med" len="med"/>
            <a:tailEnd type="triangle" w="med" len="med"/>
          </a:ln>
          <a:effectLst/>
        </p:spPr>
        <p:txBody>
          <a:bodyPr/>
          <a:lstStyle/>
          <a:p>
            <a:endParaRPr lang="es-ES"/>
          </a:p>
        </p:txBody>
      </p:sp>
      <p:sp>
        <p:nvSpPr>
          <p:cNvPr id="46" name="Line 17"/>
          <p:cNvSpPr>
            <a:spLocks noChangeShapeType="1"/>
          </p:cNvSpPr>
          <p:nvPr/>
        </p:nvSpPr>
        <p:spPr bwMode="auto">
          <a:xfrm flipH="1">
            <a:off x="3786181" y="5000636"/>
            <a:ext cx="45719" cy="642942"/>
          </a:xfrm>
          <a:prstGeom prst="line">
            <a:avLst/>
          </a:prstGeom>
          <a:noFill/>
          <a:ln w="38100">
            <a:solidFill>
              <a:srgbClr val="FFFF00"/>
            </a:solidFill>
            <a:round/>
            <a:headEnd/>
            <a:tailEnd type="triangle" w="med" len="med"/>
          </a:ln>
          <a:effectLst/>
        </p:spPr>
        <p:txBody>
          <a:bodyPr/>
          <a:lstStyle/>
          <a:p>
            <a:endParaRPr lang="es-ES"/>
          </a:p>
        </p:txBody>
      </p:sp>
      <p:sp>
        <p:nvSpPr>
          <p:cNvPr id="47" name="Rectangle 18"/>
          <p:cNvSpPr>
            <a:spLocks noChangeArrowheads="1"/>
          </p:cNvSpPr>
          <p:nvPr/>
        </p:nvSpPr>
        <p:spPr bwMode="auto">
          <a:xfrm>
            <a:off x="2691778" y="3044852"/>
            <a:ext cx="2600947" cy="923330"/>
          </a:xfrm>
          <a:prstGeom prst="rect">
            <a:avLst/>
          </a:prstGeom>
          <a:noFill/>
          <a:ln w="9525">
            <a:noFill/>
            <a:miter lim="800000"/>
            <a:headEnd/>
            <a:tailEnd/>
          </a:ln>
          <a:effectLst/>
        </p:spPr>
        <p:txBody>
          <a:bodyPr wrap="square">
            <a:spAutoFit/>
          </a:bodyPr>
          <a:lstStyle/>
          <a:p>
            <a:pPr algn="l"/>
            <a:r>
              <a:rPr lang="es-MX" sz="1800" b="1">
                <a:solidFill>
                  <a:schemeClr val="bg1"/>
                </a:solidFill>
                <a:latin typeface="Arial" pitchFamily="34" charset="0"/>
              </a:rPr>
              <a:t>LOS CONTENIDOS DE</a:t>
            </a:r>
          </a:p>
          <a:p>
            <a:pPr algn="l"/>
            <a:r>
              <a:rPr lang="es-MX" sz="1800" b="1">
                <a:solidFill>
                  <a:schemeClr val="bg1"/>
                </a:solidFill>
                <a:latin typeface="Arial" pitchFamily="34" charset="0"/>
              </a:rPr>
              <a:t>LOS APRENDIZAJES</a:t>
            </a:r>
            <a:endParaRPr lang="en-US" sz="1800" b="1">
              <a:solidFill>
                <a:schemeClr val="bg1"/>
              </a:solidFill>
              <a:latin typeface="Arial" pitchFamily="34" charset="0"/>
            </a:endParaRPr>
          </a:p>
        </p:txBody>
      </p:sp>
      <p:sp>
        <p:nvSpPr>
          <p:cNvPr id="48" name="Text Box 19"/>
          <p:cNvSpPr txBox="1">
            <a:spLocks noChangeArrowheads="1"/>
          </p:cNvSpPr>
          <p:nvPr/>
        </p:nvSpPr>
        <p:spPr bwMode="auto">
          <a:xfrm>
            <a:off x="1152095" y="1973290"/>
            <a:ext cx="1189467" cy="369332"/>
          </a:xfrm>
          <a:prstGeom prst="rect">
            <a:avLst/>
          </a:prstGeom>
          <a:noFill/>
          <a:ln w="9525">
            <a:noFill/>
            <a:miter lim="800000"/>
            <a:headEnd/>
            <a:tailEnd/>
          </a:ln>
          <a:effectLst/>
        </p:spPr>
        <p:txBody>
          <a:bodyPr wrap="square">
            <a:spAutoFit/>
          </a:bodyPr>
          <a:lstStyle/>
          <a:p>
            <a:pPr algn="l"/>
            <a:r>
              <a:rPr lang="es-MX" b="1" dirty="0">
                <a:latin typeface="Arial" pitchFamily="34" charset="0"/>
              </a:rPr>
              <a:t>Sujetos</a:t>
            </a:r>
            <a:endParaRPr lang="es-ES" b="1" dirty="0">
              <a:latin typeface="Arial" pitchFamily="34" charset="0"/>
            </a:endParaRPr>
          </a:p>
        </p:txBody>
      </p:sp>
      <p:sp>
        <p:nvSpPr>
          <p:cNvPr id="49" name="Text Box 20"/>
          <p:cNvSpPr txBox="1">
            <a:spLocks noChangeArrowheads="1"/>
          </p:cNvSpPr>
          <p:nvPr/>
        </p:nvSpPr>
        <p:spPr bwMode="auto">
          <a:xfrm>
            <a:off x="4643438" y="1857364"/>
            <a:ext cx="2981753" cy="923330"/>
          </a:xfrm>
          <a:prstGeom prst="rect">
            <a:avLst/>
          </a:prstGeom>
          <a:solidFill>
            <a:schemeClr val="bg1"/>
          </a:solidFill>
          <a:ln w="9525">
            <a:noFill/>
            <a:miter lim="800000"/>
            <a:headEnd/>
            <a:tailEnd/>
          </a:ln>
          <a:effectLst/>
        </p:spPr>
        <p:txBody>
          <a:bodyPr wrap="square">
            <a:spAutoFit/>
          </a:bodyPr>
          <a:lstStyle/>
          <a:p>
            <a:r>
              <a:rPr lang="es-MX" sz="1800" b="1" dirty="0">
                <a:latin typeface="Arial" pitchFamily="34" charset="0"/>
              </a:rPr>
              <a:t>Tecnologías de información</a:t>
            </a:r>
          </a:p>
          <a:p>
            <a:r>
              <a:rPr lang="es-MX" sz="1800" b="1" dirty="0">
                <a:latin typeface="Arial" pitchFamily="34" charset="0"/>
              </a:rPr>
              <a:t>y comunicación</a:t>
            </a:r>
            <a:endParaRPr lang="es-ES" sz="1800" b="1" dirty="0">
              <a:latin typeface="Arial" pitchFamily="34" charset="0"/>
            </a:endParaRPr>
          </a:p>
        </p:txBody>
      </p:sp>
      <p:sp>
        <p:nvSpPr>
          <p:cNvPr id="50" name="Text Box 21"/>
          <p:cNvSpPr txBox="1">
            <a:spLocks noChangeArrowheads="1"/>
          </p:cNvSpPr>
          <p:nvPr/>
        </p:nvSpPr>
        <p:spPr bwMode="auto">
          <a:xfrm>
            <a:off x="2598028" y="3989415"/>
            <a:ext cx="2261310" cy="923330"/>
          </a:xfrm>
          <a:prstGeom prst="rect">
            <a:avLst/>
          </a:prstGeom>
          <a:solidFill>
            <a:schemeClr val="accent1"/>
          </a:solidFill>
          <a:ln w="9525">
            <a:noFill/>
            <a:miter lim="800000"/>
            <a:headEnd/>
            <a:tailEnd/>
          </a:ln>
          <a:effectLst/>
        </p:spPr>
        <p:txBody>
          <a:bodyPr wrap="square">
            <a:spAutoFit/>
          </a:bodyPr>
          <a:lstStyle/>
          <a:p>
            <a:r>
              <a:rPr lang="es-MX" b="1">
                <a:latin typeface="Arial" pitchFamily="34" charset="0"/>
              </a:rPr>
              <a:t>Interacción</a:t>
            </a:r>
          </a:p>
          <a:p>
            <a:r>
              <a:rPr lang="es-MX" b="1">
                <a:latin typeface="Arial" pitchFamily="34" charset="0"/>
              </a:rPr>
              <a:t>Intervención</a:t>
            </a:r>
          </a:p>
          <a:p>
            <a:r>
              <a:rPr lang="es-MX" b="1">
                <a:latin typeface="Arial" pitchFamily="34" charset="0"/>
              </a:rPr>
              <a:t>Mediación</a:t>
            </a:r>
            <a:endParaRPr lang="es-ES" b="1">
              <a:latin typeface="Arial" pitchFamily="34" charset="0"/>
            </a:endParaRPr>
          </a:p>
        </p:txBody>
      </p:sp>
      <p:sp>
        <p:nvSpPr>
          <p:cNvPr id="51" name="Text Box 22"/>
          <p:cNvSpPr txBox="1">
            <a:spLocks noChangeArrowheads="1"/>
          </p:cNvSpPr>
          <p:nvPr/>
        </p:nvSpPr>
        <p:spPr bwMode="auto">
          <a:xfrm>
            <a:off x="2928892" y="1309716"/>
            <a:ext cx="2867071" cy="400110"/>
          </a:xfrm>
          <a:prstGeom prst="rect">
            <a:avLst/>
          </a:prstGeom>
          <a:solidFill>
            <a:srgbClr val="FFFF00"/>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rgbClr val="66CCFF"/>
            </a:extrusionClr>
          </a:sp3d>
        </p:spPr>
        <p:txBody>
          <a:bodyPr wrap="square">
            <a:spAutoFit/>
            <a:flatTx/>
          </a:bodyPr>
          <a:lstStyle/>
          <a:p>
            <a:r>
              <a:rPr lang="es-MX" sz="2000" b="1">
                <a:latin typeface="Arial" pitchFamily="34" charset="0"/>
              </a:rPr>
              <a:t>MODELO DIDACTICO</a:t>
            </a:r>
            <a:endParaRPr lang="en-US" sz="2000" b="1">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pic>
        <p:nvPicPr>
          <p:cNvPr id="3" name="Picture 8"/>
          <p:cNvPicPr>
            <a:picLocks noChangeAspect="1" noChangeArrowheads="1"/>
          </p:cNvPicPr>
          <p:nvPr/>
        </p:nvPicPr>
        <p:blipFill>
          <a:blip r:embed="rId2" cstate="print"/>
          <a:srcRect/>
          <a:stretch>
            <a:fillRect/>
          </a:stretch>
        </p:blipFill>
        <p:spPr bwMode="auto">
          <a:xfrm>
            <a:off x="500034" y="1428736"/>
            <a:ext cx="8345487" cy="490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Rectangle 5"/>
          <p:cNvSpPr>
            <a:spLocks noChangeArrowheads="1"/>
          </p:cNvSpPr>
          <p:nvPr/>
        </p:nvSpPr>
        <p:spPr bwMode="auto">
          <a:xfrm>
            <a:off x="2682274" y="1234420"/>
            <a:ext cx="5202094" cy="827872"/>
          </a:xfrm>
          <a:prstGeom prst="rect">
            <a:avLst/>
          </a:prstGeom>
          <a:gradFill rotWithShape="0">
            <a:gsLst>
              <a:gs pos="0">
                <a:srgbClr val="00FF00"/>
              </a:gs>
              <a:gs pos="100000">
                <a:srgbClr val="00FF00">
                  <a:gamma/>
                  <a:tint val="33725"/>
                  <a:invGamma/>
                </a:srgbClr>
              </a:gs>
            </a:gsLst>
            <a:lin ang="5400000" scaled="1"/>
          </a:gradFill>
          <a:ln w="9525">
            <a:solidFill>
              <a:schemeClr val="tx1"/>
            </a:solidFill>
            <a:miter lim="800000"/>
            <a:headEnd/>
            <a:tailEnd/>
          </a:ln>
          <a:effectLst/>
        </p:spPr>
        <p:txBody>
          <a:bodyPr wrap="none" anchor="ctr"/>
          <a:lstStyle/>
          <a:p>
            <a:r>
              <a:rPr lang="es-MX" sz="2000" b="1" dirty="0">
                <a:latin typeface="Arial" pitchFamily="34" charset="0"/>
              </a:rPr>
              <a:t>Estructura didáctica de un entorno virtual</a:t>
            </a:r>
            <a:endParaRPr lang="es-ES" sz="2000" b="1" dirty="0">
              <a:latin typeface="Arial" pitchFamily="34" charset="0"/>
            </a:endParaRPr>
          </a:p>
        </p:txBody>
      </p:sp>
      <p:sp>
        <p:nvSpPr>
          <p:cNvPr id="4" name="AutoShape 6"/>
          <p:cNvSpPr>
            <a:spLocks noChangeArrowheads="1"/>
          </p:cNvSpPr>
          <p:nvPr/>
        </p:nvSpPr>
        <p:spPr bwMode="auto">
          <a:xfrm rot="13955377">
            <a:off x="-713002" y="4420171"/>
            <a:ext cx="3791501" cy="1337371"/>
          </a:xfrm>
          <a:prstGeom prst="curvedDownArrow">
            <a:avLst>
              <a:gd name="adj1" fmla="val 36519"/>
              <a:gd name="adj2" fmla="val 86539"/>
              <a:gd name="adj3" fmla="val 71806"/>
            </a:avLst>
          </a:prstGeom>
          <a:solidFill>
            <a:srgbClr val="FF6600"/>
          </a:solidFill>
          <a:ln w="9525">
            <a:solidFill>
              <a:schemeClr val="tx1"/>
            </a:solidFill>
            <a:miter lim="800000"/>
            <a:headEnd/>
            <a:tailEnd/>
          </a:ln>
          <a:effectLst/>
        </p:spPr>
        <p:txBody>
          <a:bodyPr wrap="none" anchor="ctr"/>
          <a:lstStyle/>
          <a:p>
            <a:endParaRPr lang="es-ES"/>
          </a:p>
        </p:txBody>
      </p:sp>
      <p:grpSp>
        <p:nvGrpSpPr>
          <p:cNvPr id="6" name="Group 7"/>
          <p:cNvGrpSpPr>
            <a:grpSpLocks/>
          </p:cNvGrpSpPr>
          <p:nvPr/>
        </p:nvGrpSpPr>
        <p:grpSpPr bwMode="auto">
          <a:xfrm>
            <a:off x="826098" y="2171046"/>
            <a:ext cx="4955509" cy="483052"/>
            <a:chOff x="158" y="1026"/>
            <a:chExt cx="3698" cy="318"/>
          </a:xfrm>
        </p:grpSpPr>
        <p:sp>
          <p:nvSpPr>
            <p:cNvPr id="7" name="Text Box 8"/>
            <p:cNvSpPr txBox="1">
              <a:spLocks noChangeArrowheads="1"/>
            </p:cNvSpPr>
            <p:nvPr/>
          </p:nvSpPr>
          <p:spPr bwMode="auto">
            <a:xfrm>
              <a:off x="2165" y="1056"/>
              <a:ext cx="1691" cy="202"/>
            </a:xfrm>
            <a:prstGeom prst="rect">
              <a:avLst/>
            </a:prstGeom>
            <a:noFill/>
            <a:ln w="9525">
              <a:noFill/>
              <a:miter lim="800000"/>
              <a:headEnd/>
              <a:tailEnd/>
            </a:ln>
            <a:effectLst/>
          </p:spPr>
          <p:txBody>
            <a:bodyPr wrap="none">
              <a:spAutoFit/>
            </a:bodyPr>
            <a:lstStyle/>
            <a:p>
              <a:pPr algn="l"/>
              <a:r>
                <a:rPr lang="es-MX" sz="1500" b="1" dirty="0">
                  <a:solidFill>
                    <a:schemeClr val="bg1"/>
                  </a:solidFill>
                  <a:latin typeface="Arial" pitchFamily="34" charset="0"/>
                </a:rPr>
                <a:t>Competencias a desarrollar</a:t>
              </a:r>
              <a:endParaRPr lang="es-ES" sz="2000" b="1" dirty="0">
                <a:solidFill>
                  <a:schemeClr val="bg1"/>
                </a:solidFill>
                <a:latin typeface="Arial" pitchFamily="34" charset="0"/>
              </a:endParaRPr>
            </a:p>
          </p:txBody>
        </p:sp>
        <p:sp>
          <p:nvSpPr>
            <p:cNvPr id="8" name="Rectangle 9"/>
            <p:cNvSpPr>
              <a:spLocks noChangeArrowheads="1"/>
            </p:cNvSpPr>
            <p:nvPr/>
          </p:nvSpPr>
          <p:spPr bwMode="auto">
            <a:xfrm>
              <a:off x="158" y="1026"/>
              <a:ext cx="1543" cy="318"/>
            </a:xfrm>
            <a:prstGeom prst="rect">
              <a:avLst/>
            </a:prstGeom>
            <a:gradFill rotWithShape="0">
              <a:gsLst>
                <a:gs pos="0">
                  <a:srgbClr val="00FF00"/>
                </a:gs>
                <a:gs pos="100000">
                  <a:srgbClr val="00FF00">
                    <a:gamma/>
                    <a:tint val="33725"/>
                    <a:invGamma/>
                  </a:srgbClr>
                </a:gs>
              </a:gsLst>
              <a:lin ang="5400000" scaled="1"/>
            </a:gradFill>
            <a:ln w="9525">
              <a:solidFill>
                <a:schemeClr val="tx1"/>
              </a:solidFill>
              <a:miter lim="800000"/>
              <a:headEnd/>
              <a:tailEnd/>
            </a:ln>
            <a:effectLst/>
          </p:spPr>
          <p:txBody>
            <a:bodyPr wrap="none" anchor="ctr"/>
            <a:lstStyle/>
            <a:p>
              <a:r>
                <a:rPr lang="es-MX" sz="2000" b="1">
                  <a:latin typeface="Arial" pitchFamily="34" charset="0"/>
                </a:rPr>
                <a:t>Objetivo</a:t>
              </a:r>
              <a:endParaRPr lang="es-ES" sz="2000" b="1">
                <a:latin typeface="Arial" pitchFamily="34" charset="0"/>
              </a:endParaRPr>
            </a:p>
          </p:txBody>
        </p:sp>
        <p:sp>
          <p:nvSpPr>
            <p:cNvPr id="9" name="Line 10"/>
            <p:cNvSpPr>
              <a:spLocks noChangeShapeType="1"/>
            </p:cNvSpPr>
            <p:nvPr/>
          </p:nvSpPr>
          <p:spPr bwMode="auto">
            <a:xfrm>
              <a:off x="1701" y="1162"/>
              <a:ext cx="499" cy="0"/>
            </a:xfrm>
            <a:prstGeom prst="line">
              <a:avLst/>
            </a:prstGeom>
            <a:noFill/>
            <a:ln w="38100">
              <a:solidFill>
                <a:srgbClr val="FFFF00"/>
              </a:solidFill>
              <a:round/>
              <a:headEnd/>
              <a:tailEnd type="triangle" w="med" len="med"/>
            </a:ln>
            <a:effectLst/>
          </p:spPr>
          <p:txBody>
            <a:bodyPr/>
            <a:lstStyle/>
            <a:p>
              <a:endParaRPr lang="es-ES"/>
            </a:p>
          </p:txBody>
        </p:sp>
      </p:grpSp>
      <p:grpSp>
        <p:nvGrpSpPr>
          <p:cNvPr id="10" name="Group 11"/>
          <p:cNvGrpSpPr>
            <a:grpSpLocks/>
          </p:cNvGrpSpPr>
          <p:nvPr/>
        </p:nvGrpSpPr>
        <p:grpSpPr bwMode="auto">
          <a:xfrm>
            <a:off x="1251617" y="2818745"/>
            <a:ext cx="3356828" cy="504318"/>
            <a:chOff x="612" y="1389"/>
            <a:chExt cx="2505" cy="332"/>
          </a:xfrm>
        </p:grpSpPr>
        <p:sp>
          <p:nvSpPr>
            <p:cNvPr id="11" name="Text Box 12"/>
            <p:cNvSpPr txBox="1">
              <a:spLocks noChangeArrowheads="1"/>
            </p:cNvSpPr>
            <p:nvPr/>
          </p:nvSpPr>
          <p:spPr bwMode="auto">
            <a:xfrm>
              <a:off x="2470" y="1519"/>
              <a:ext cx="647" cy="202"/>
            </a:xfrm>
            <a:prstGeom prst="rect">
              <a:avLst/>
            </a:prstGeom>
            <a:noFill/>
            <a:ln w="9525">
              <a:noFill/>
              <a:miter lim="800000"/>
              <a:headEnd/>
              <a:tailEnd/>
            </a:ln>
            <a:effectLst/>
          </p:spPr>
          <p:txBody>
            <a:bodyPr wrap="none">
              <a:spAutoFit/>
            </a:bodyPr>
            <a:lstStyle/>
            <a:p>
              <a:pPr algn="l"/>
              <a:r>
                <a:rPr lang="es-MX" sz="1500" b="1">
                  <a:solidFill>
                    <a:schemeClr val="bg1"/>
                  </a:solidFill>
                  <a:latin typeface="Arial" pitchFamily="34" charset="0"/>
                </a:rPr>
                <a:t>Tipología</a:t>
              </a:r>
              <a:endParaRPr lang="es-ES" sz="1500" b="1">
                <a:solidFill>
                  <a:schemeClr val="bg1"/>
                </a:solidFill>
                <a:latin typeface="Arial" pitchFamily="34" charset="0"/>
              </a:endParaRPr>
            </a:p>
          </p:txBody>
        </p:sp>
        <p:sp>
          <p:nvSpPr>
            <p:cNvPr id="12" name="Rectangle 13"/>
            <p:cNvSpPr>
              <a:spLocks noChangeArrowheads="1"/>
            </p:cNvSpPr>
            <p:nvPr/>
          </p:nvSpPr>
          <p:spPr bwMode="auto">
            <a:xfrm>
              <a:off x="612" y="1389"/>
              <a:ext cx="1406" cy="318"/>
            </a:xfrm>
            <a:prstGeom prst="rect">
              <a:avLst/>
            </a:prstGeom>
            <a:gradFill rotWithShape="0">
              <a:gsLst>
                <a:gs pos="0">
                  <a:srgbClr val="00FF00"/>
                </a:gs>
                <a:gs pos="100000">
                  <a:srgbClr val="00FF00">
                    <a:gamma/>
                    <a:tint val="33725"/>
                    <a:invGamma/>
                  </a:srgbClr>
                </a:gs>
              </a:gsLst>
              <a:lin ang="5400000" scaled="1"/>
            </a:gradFill>
            <a:ln w="9525">
              <a:solidFill>
                <a:schemeClr val="tx1"/>
              </a:solidFill>
              <a:miter lim="800000"/>
              <a:headEnd/>
              <a:tailEnd/>
            </a:ln>
            <a:effectLst/>
          </p:spPr>
          <p:txBody>
            <a:bodyPr wrap="none" anchor="ctr"/>
            <a:lstStyle/>
            <a:p>
              <a:r>
                <a:rPr lang="es-MX" sz="2000" b="1">
                  <a:latin typeface="Arial" pitchFamily="34" charset="0"/>
                </a:rPr>
                <a:t>Contenidos</a:t>
              </a:r>
              <a:endParaRPr lang="es-ES" sz="2000" b="1">
                <a:latin typeface="Arial" pitchFamily="34" charset="0"/>
              </a:endParaRPr>
            </a:p>
          </p:txBody>
        </p:sp>
        <p:sp>
          <p:nvSpPr>
            <p:cNvPr id="13" name="Line 14"/>
            <p:cNvSpPr>
              <a:spLocks noChangeShapeType="1"/>
            </p:cNvSpPr>
            <p:nvPr/>
          </p:nvSpPr>
          <p:spPr bwMode="auto">
            <a:xfrm>
              <a:off x="2018" y="1616"/>
              <a:ext cx="499" cy="0"/>
            </a:xfrm>
            <a:prstGeom prst="line">
              <a:avLst/>
            </a:prstGeom>
            <a:noFill/>
            <a:ln w="38100">
              <a:solidFill>
                <a:srgbClr val="FFFF00"/>
              </a:solidFill>
              <a:round/>
              <a:headEnd/>
              <a:tailEnd type="triangle" w="med" len="med"/>
            </a:ln>
            <a:effectLst/>
          </p:spPr>
          <p:txBody>
            <a:bodyPr/>
            <a:lstStyle/>
            <a:p>
              <a:endParaRPr lang="es-ES"/>
            </a:p>
          </p:txBody>
        </p:sp>
      </p:grpSp>
      <p:sp>
        <p:nvSpPr>
          <p:cNvPr id="15" name="Text Box 16"/>
          <p:cNvSpPr txBox="1">
            <a:spLocks noChangeArrowheads="1"/>
          </p:cNvSpPr>
          <p:nvPr/>
        </p:nvSpPr>
        <p:spPr bwMode="auto">
          <a:xfrm>
            <a:off x="6085997" y="3565182"/>
            <a:ext cx="2129341" cy="525585"/>
          </a:xfrm>
          <a:prstGeom prst="rect">
            <a:avLst/>
          </a:prstGeom>
          <a:noFill/>
          <a:ln w="9525">
            <a:noFill/>
            <a:miter lim="800000"/>
            <a:headEnd/>
            <a:tailEnd/>
          </a:ln>
          <a:effectLst/>
        </p:spPr>
        <p:txBody>
          <a:bodyPr wrap="none">
            <a:spAutoFit/>
          </a:bodyPr>
          <a:lstStyle/>
          <a:p>
            <a:pPr algn="l"/>
            <a:r>
              <a:rPr lang="es-MX" sz="1500" b="1" dirty="0">
                <a:solidFill>
                  <a:schemeClr val="bg1"/>
                </a:solidFill>
                <a:latin typeface="Arial" pitchFamily="34" charset="0"/>
              </a:rPr>
              <a:t>Atención a la diversidad</a:t>
            </a:r>
          </a:p>
          <a:p>
            <a:pPr algn="l"/>
            <a:r>
              <a:rPr lang="es-MX" sz="1500" b="1" dirty="0">
                <a:solidFill>
                  <a:schemeClr val="bg1"/>
                </a:solidFill>
                <a:latin typeface="Arial" pitchFamily="34" charset="0"/>
              </a:rPr>
              <a:t>Desarrollo de Habilidades</a:t>
            </a:r>
            <a:endParaRPr lang="es-ES" sz="1500" b="1" dirty="0">
              <a:solidFill>
                <a:schemeClr val="bg1"/>
              </a:solidFill>
              <a:latin typeface="Arial" pitchFamily="34" charset="0"/>
            </a:endParaRPr>
          </a:p>
        </p:txBody>
      </p:sp>
      <p:sp>
        <p:nvSpPr>
          <p:cNvPr id="16" name="Rectangle 17"/>
          <p:cNvSpPr>
            <a:spLocks noChangeArrowheads="1"/>
          </p:cNvSpPr>
          <p:nvPr/>
        </p:nvSpPr>
        <p:spPr bwMode="auto">
          <a:xfrm>
            <a:off x="2260343" y="3466445"/>
            <a:ext cx="3240351" cy="688121"/>
          </a:xfrm>
          <a:prstGeom prst="rect">
            <a:avLst/>
          </a:prstGeom>
          <a:gradFill rotWithShape="0">
            <a:gsLst>
              <a:gs pos="0">
                <a:srgbClr val="00FF00"/>
              </a:gs>
              <a:gs pos="100000">
                <a:srgbClr val="00FF00">
                  <a:gamma/>
                  <a:tint val="33725"/>
                  <a:invGamma/>
                </a:srgbClr>
              </a:gs>
            </a:gsLst>
            <a:lin ang="5400000" scaled="1"/>
          </a:gradFill>
          <a:ln w="9525">
            <a:solidFill>
              <a:schemeClr val="tx1"/>
            </a:solidFill>
            <a:miter lim="800000"/>
            <a:headEnd/>
            <a:tailEnd/>
          </a:ln>
          <a:effectLst/>
        </p:spPr>
        <p:txBody>
          <a:bodyPr wrap="none" anchor="ctr"/>
          <a:lstStyle/>
          <a:p>
            <a:r>
              <a:rPr lang="es-MX" sz="2000" b="1" dirty="0">
                <a:latin typeface="Arial" pitchFamily="34" charset="0"/>
              </a:rPr>
              <a:t>Estrategias de enseñanza</a:t>
            </a:r>
          </a:p>
          <a:p>
            <a:r>
              <a:rPr lang="es-MX" sz="2000" b="1" dirty="0">
                <a:latin typeface="Arial" pitchFamily="34" charset="0"/>
              </a:rPr>
              <a:t>y de aprendizaje</a:t>
            </a:r>
            <a:endParaRPr lang="es-ES" sz="2000" b="1" dirty="0">
              <a:latin typeface="Arial" pitchFamily="34" charset="0"/>
            </a:endParaRPr>
          </a:p>
        </p:txBody>
      </p:sp>
      <p:sp>
        <p:nvSpPr>
          <p:cNvPr id="17" name="Line 18"/>
          <p:cNvSpPr>
            <a:spLocks noChangeShapeType="1"/>
          </p:cNvSpPr>
          <p:nvPr/>
        </p:nvSpPr>
        <p:spPr bwMode="auto">
          <a:xfrm>
            <a:off x="5734920" y="3879621"/>
            <a:ext cx="408716" cy="0"/>
          </a:xfrm>
          <a:prstGeom prst="line">
            <a:avLst/>
          </a:prstGeom>
          <a:noFill/>
          <a:ln w="38100">
            <a:solidFill>
              <a:srgbClr val="FFFF00"/>
            </a:solidFill>
            <a:round/>
            <a:headEnd/>
            <a:tailEnd type="triangle" w="med" len="med"/>
          </a:ln>
          <a:effectLst/>
        </p:spPr>
        <p:txBody>
          <a:bodyPr/>
          <a:lstStyle/>
          <a:p>
            <a:endParaRPr lang="es-ES"/>
          </a:p>
        </p:txBody>
      </p:sp>
      <p:sp>
        <p:nvSpPr>
          <p:cNvPr id="19" name="Text Box 20"/>
          <p:cNvSpPr txBox="1">
            <a:spLocks noChangeArrowheads="1"/>
          </p:cNvSpPr>
          <p:nvPr/>
        </p:nvSpPr>
        <p:spPr bwMode="auto">
          <a:xfrm>
            <a:off x="6316713" y="4381650"/>
            <a:ext cx="2398691" cy="525585"/>
          </a:xfrm>
          <a:prstGeom prst="rect">
            <a:avLst/>
          </a:prstGeom>
          <a:noFill/>
          <a:ln w="9525">
            <a:noFill/>
            <a:miter lim="800000"/>
            <a:headEnd/>
            <a:tailEnd/>
          </a:ln>
          <a:effectLst/>
        </p:spPr>
        <p:txBody>
          <a:bodyPr wrap="none">
            <a:spAutoFit/>
          </a:bodyPr>
          <a:lstStyle/>
          <a:p>
            <a:pPr algn="l"/>
            <a:r>
              <a:rPr lang="es-MX" sz="1500" b="1" dirty="0">
                <a:solidFill>
                  <a:schemeClr val="bg1"/>
                </a:solidFill>
                <a:latin typeface="Arial" pitchFamily="34" charset="0"/>
              </a:rPr>
              <a:t>Favorezca el Desarrollo</a:t>
            </a:r>
          </a:p>
          <a:p>
            <a:pPr algn="l"/>
            <a:r>
              <a:rPr lang="es-MX" sz="1500" b="1" dirty="0">
                <a:solidFill>
                  <a:schemeClr val="bg1"/>
                </a:solidFill>
                <a:latin typeface="Arial" pitchFamily="34" charset="0"/>
              </a:rPr>
              <a:t>de las Habilidades esperadas</a:t>
            </a:r>
            <a:endParaRPr lang="es-ES" sz="1800" b="1" dirty="0">
              <a:solidFill>
                <a:schemeClr val="bg1"/>
              </a:solidFill>
              <a:latin typeface="Arial" pitchFamily="34" charset="0"/>
            </a:endParaRPr>
          </a:p>
        </p:txBody>
      </p:sp>
      <p:sp>
        <p:nvSpPr>
          <p:cNvPr id="20" name="Rectangle 21"/>
          <p:cNvSpPr>
            <a:spLocks noChangeArrowheads="1"/>
          </p:cNvSpPr>
          <p:nvPr/>
        </p:nvSpPr>
        <p:spPr bwMode="auto">
          <a:xfrm>
            <a:off x="3221144" y="4258609"/>
            <a:ext cx="2565301" cy="689640"/>
          </a:xfrm>
          <a:prstGeom prst="rect">
            <a:avLst/>
          </a:prstGeom>
          <a:gradFill rotWithShape="0">
            <a:gsLst>
              <a:gs pos="0">
                <a:srgbClr val="00FF00"/>
              </a:gs>
              <a:gs pos="100000">
                <a:srgbClr val="00FF00">
                  <a:gamma/>
                  <a:tint val="33725"/>
                  <a:invGamma/>
                </a:srgbClr>
              </a:gs>
            </a:gsLst>
            <a:lin ang="5400000" scaled="1"/>
          </a:gradFill>
          <a:ln w="9525">
            <a:solidFill>
              <a:schemeClr val="tx1"/>
            </a:solidFill>
            <a:miter lim="800000"/>
            <a:headEnd/>
            <a:tailEnd/>
          </a:ln>
          <a:effectLst/>
        </p:spPr>
        <p:txBody>
          <a:bodyPr wrap="none" anchor="ctr"/>
          <a:lstStyle/>
          <a:p>
            <a:r>
              <a:rPr lang="es-MX" sz="2000" b="1" dirty="0">
                <a:latin typeface="Arial" pitchFamily="34" charset="0"/>
              </a:rPr>
              <a:t>Selección del Medio</a:t>
            </a:r>
          </a:p>
          <a:p>
            <a:r>
              <a:rPr lang="es-MX" sz="2000" b="1" dirty="0">
                <a:latin typeface="Arial" pitchFamily="34" charset="0"/>
              </a:rPr>
              <a:t>pertinente</a:t>
            </a:r>
            <a:endParaRPr lang="es-ES" sz="2000" b="1" dirty="0">
              <a:latin typeface="Arial" pitchFamily="34" charset="0"/>
            </a:endParaRPr>
          </a:p>
        </p:txBody>
      </p:sp>
      <p:sp>
        <p:nvSpPr>
          <p:cNvPr id="21" name="Line 22"/>
          <p:cNvSpPr>
            <a:spLocks noChangeShapeType="1"/>
          </p:cNvSpPr>
          <p:nvPr/>
        </p:nvSpPr>
        <p:spPr bwMode="auto">
          <a:xfrm>
            <a:off x="5920678" y="4635329"/>
            <a:ext cx="365834" cy="0"/>
          </a:xfrm>
          <a:prstGeom prst="line">
            <a:avLst/>
          </a:prstGeom>
          <a:noFill/>
          <a:ln w="38100">
            <a:solidFill>
              <a:srgbClr val="FFFF00"/>
            </a:solidFill>
            <a:round/>
            <a:headEnd/>
            <a:tailEnd type="triangle" w="med" len="med"/>
          </a:ln>
          <a:effectLst/>
        </p:spPr>
        <p:txBody>
          <a:bodyPr/>
          <a:lstStyle/>
          <a:p>
            <a:endParaRPr lang="es-ES"/>
          </a:p>
        </p:txBody>
      </p:sp>
      <p:grpSp>
        <p:nvGrpSpPr>
          <p:cNvPr id="22" name="Group 23"/>
          <p:cNvGrpSpPr>
            <a:grpSpLocks/>
          </p:cNvGrpSpPr>
          <p:nvPr/>
        </p:nvGrpSpPr>
        <p:grpSpPr bwMode="auto">
          <a:xfrm>
            <a:off x="3898242" y="5050770"/>
            <a:ext cx="4432889" cy="551409"/>
            <a:chOff x="2154" y="2795"/>
            <a:chExt cx="3308" cy="363"/>
          </a:xfrm>
        </p:grpSpPr>
        <p:sp>
          <p:nvSpPr>
            <p:cNvPr id="23" name="Text Box 24"/>
            <p:cNvSpPr txBox="1">
              <a:spLocks noChangeArrowheads="1"/>
            </p:cNvSpPr>
            <p:nvPr/>
          </p:nvSpPr>
          <p:spPr bwMode="auto">
            <a:xfrm>
              <a:off x="4092" y="2876"/>
              <a:ext cx="1370" cy="202"/>
            </a:xfrm>
            <a:prstGeom prst="rect">
              <a:avLst/>
            </a:prstGeom>
            <a:noFill/>
            <a:ln w="9525">
              <a:noFill/>
              <a:miter lim="800000"/>
              <a:headEnd/>
              <a:tailEnd/>
            </a:ln>
            <a:effectLst/>
          </p:spPr>
          <p:txBody>
            <a:bodyPr wrap="none">
              <a:spAutoFit/>
            </a:bodyPr>
            <a:lstStyle/>
            <a:p>
              <a:pPr algn="l"/>
              <a:r>
                <a:rPr lang="es-MX" sz="1500" b="1" dirty="0">
                  <a:solidFill>
                    <a:schemeClr val="bg1"/>
                  </a:solidFill>
                  <a:latin typeface="Arial" pitchFamily="34" charset="0"/>
                </a:rPr>
                <a:t>Potencie capacidades</a:t>
              </a:r>
              <a:endParaRPr lang="es-ES" sz="1800" b="1" dirty="0">
                <a:solidFill>
                  <a:schemeClr val="bg1"/>
                </a:solidFill>
                <a:latin typeface="Arial" pitchFamily="34" charset="0"/>
              </a:endParaRPr>
            </a:p>
          </p:txBody>
        </p:sp>
        <p:sp>
          <p:nvSpPr>
            <p:cNvPr id="24" name="Rectangle 25"/>
            <p:cNvSpPr>
              <a:spLocks noChangeArrowheads="1"/>
            </p:cNvSpPr>
            <p:nvPr/>
          </p:nvSpPr>
          <p:spPr bwMode="auto">
            <a:xfrm>
              <a:off x="2154" y="2795"/>
              <a:ext cx="1679" cy="363"/>
            </a:xfrm>
            <a:prstGeom prst="rect">
              <a:avLst/>
            </a:prstGeom>
            <a:gradFill rotWithShape="0">
              <a:gsLst>
                <a:gs pos="0">
                  <a:srgbClr val="00FF00"/>
                </a:gs>
                <a:gs pos="100000">
                  <a:srgbClr val="00FF00">
                    <a:gamma/>
                    <a:tint val="33725"/>
                    <a:invGamma/>
                  </a:srgbClr>
                </a:gs>
              </a:gsLst>
              <a:lin ang="5400000" scaled="1"/>
            </a:gradFill>
            <a:ln w="9525">
              <a:solidFill>
                <a:schemeClr val="tx1"/>
              </a:solidFill>
              <a:miter lim="800000"/>
              <a:headEnd/>
              <a:tailEnd/>
            </a:ln>
            <a:effectLst/>
          </p:spPr>
          <p:txBody>
            <a:bodyPr wrap="none" anchor="ctr"/>
            <a:lstStyle/>
            <a:p>
              <a:r>
                <a:rPr lang="es-MX" sz="2000" b="1" dirty="0">
                  <a:latin typeface="Arial" pitchFamily="34" charset="0"/>
                </a:rPr>
                <a:t>Mediación</a:t>
              </a:r>
              <a:endParaRPr lang="es-ES" sz="2000" b="1" dirty="0">
                <a:latin typeface="Arial" pitchFamily="34" charset="0"/>
              </a:endParaRPr>
            </a:p>
          </p:txBody>
        </p:sp>
        <p:sp>
          <p:nvSpPr>
            <p:cNvPr id="25" name="Line 26"/>
            <p:cNvSpPr>
              <a:spLocks noChangeShapeType="1"/>
            </p:cNvSpPr>
            <p:nvPr/>
          </p:nvSpPr>
          <p:spPr bwMode="auto">
            <a:xfrm>
              <a:off x="3833" y="2976"/>
              <a:ext cx="273" cy="0"/>
            </a:xfrm>
            <a:prstGeom prst="line">
              <a:avLst/>
            </a:prstGeom>
            <a:noFill/>
            <a:ln w="38100">
              <a:solidFill>
                <a:srgbClr val="FFFF00"/>
              </a:solidFill>
              <a:round/>
              <a:headEnd/>
              <a:tailEnd type="triangle" w="med" len="med"/>
            </a:ln>
            <a:effectLst/>
          </p:spPr>
          <p:txBody>
            <a:bodyPr/>
            <a:lstStyle/>
            <a:p>
              <a:endParaRPr lang="es-ES"/>
            </a:p>
          </p:txBody>
        </p:sp>
      </p:grpSp>
      <p:grpSp>
        <p:nvGrpSpPr>
          <p:cNvPr id="26" name="Group 27"/>
          <p:cNvGrpSpPr>
            <a:grpSpLocks/>
          </p:cNvGrpSpPr>
          <p:nvPr/>
        </p:nvGrpSpPr>
        <p:grpSpPr bwMode="auto">
          <a:xfrm>
            <a:off x="4643837" y="5663545"/>
            <a:ext cx="3398370" cy="584827"/>
            <a:chOff x="2744" y="3181"/>
            <a:chExt cx="2536" cy="385"/>
          </a:xfrm>
        </p:grpSpPr>
        <p:sp>
          <p:nvSpPr>
            <p:cNvPr id="27" name="Rectangle 28"/>
            <p:cNvSpPr>
              <a:spLocks noChangeArrowheads="1"/>
            </p:cNvSpPr>
            <p:nvPr/>
          </p:nvSpPr>
          <p:spPr bwMode="auto">
            <a:xfrm>
              <a:off x="2744" y="3203"/>
              <a:ext cx="1406" cy="363"/>
            </a:xfrm>
            <a:prstGeom prst="rect">
              <a:avLst/>
            </a:prstGeom>
            <a:gradFill rotWithShape="0">
              <a:gsLst>
                <a:gs pos="0">
                  <a:srgbClr val="00FF00"/>
                </a:gs>
                <a:gs pos="100000">
                  <a:srgbClr val="00FF00">
                    <a:gamma/>
                    <a:tint val="33725"/>
                    <a:invGamma/>
                  </a:srgbClr>
                </a:gs>
              </a:gsLst>
              <a:lin ang="5400000" scaled="1"/>
            </a:gradFill>
            <a:ln w="9525">
              <a:solidFill>
                <a:schemeClr val="tx1"/>
              </a:solidFill>
              <a:miter lim="800000"/>
              <a:headEnd/>
              <a:tailEnd/>
            </a:ln>
            <a:effectLst/>
          </p:spPr>
          <p:txBody>
            <a:bodyPr wrap="none" anchor="ctr"/>
            <a:lstStyle/>
            <a:p>
              <a:r>
                <a:rPr lang="es-MX" sz="2000" b="1">
                  <a:latin typeface="Arial" pitchFamily="34" charset="0"/>
                </a:rPr>
                <a:t>Evaluación</a:t>
              </a:r>
              <a:endParaRPr lang="es-ES" sz="2000" b="1">
                <a:latin typeface="Arial" pitchFamily="34" charset="0"/>
              </a:endParaRPr>
            </a:p>
          </p:txBody>
        </p:sp>
        <p:sp>
          <p:nvSpPr>
            <p:cNvPr id="28" name="Line 29"/>
            <p:cNvSpPr>
              <a:spLocks noChangeShapeType="1"/>
            </p:cNvSpPr>
            <p:nvPr/>
          </p:nvSpPr>
          <p:spPr bwMode="auto">
            <a:xfrm>
              <a:off x="4150" y="3385"/>
              <a:ext cx="273" cy="0"/>
            </a:xfrm>
            <a:prstGeom prst="line">
              <a:avLst/>
            </a:prstGeom>
            <a:noFill/>
            <a:ln w="38100">
              <a:solidFill>
                <a:srgbClr val="FFFF00"/>
              </a:solidFill>
              <a:round/>
              <a:headEnd/>
              <a:tailEnd type="triangle" w="med" len="med"/>
            </a:ln>
            <a:effectLst/>
          </p:spPr>
          <p:txBody>
            <a:bodyPr/>
            <a:lstStyle/>
            <a:p>
              <a:endParaRPr lang="es-ES"/>
            </a:p>
          </p:txBody>
        </p:sp>
        <p:sp>
          <p:nvSpPr>
            <p:cNvPr id="29" name="Text Box 30"/>
            <p:cNvSpPr txBox="1">
              <a:spLocks noChangeArrowheads="1"/>
            </p:cNvSpPr>
            <p:nvPr/>
          </p:nvSpPr>
          <p:spPr bwMode="auto">
            <a:xfrm>
              <a:off x="4376" y="3181"/>
              <a:ext cx="904" cy="346"/>
            </a:xfrm>
            <a:prstGeom prst="rect">
              <a:avLst/>
            </a:prstGeom>
            <a:noFill/>
            <a:ln w="9525">
              <a:noFill/>
              <a:miter lim="800000"/>
              <a:headEnd/>
              <a:tailEnd/>
            </a:ln>
            <a:effectLst/>
          </p:spPr>
          <p:txBody>
            <a:bodyPr wrap="none">
              <a:spAutoFit/>
            </a:bodyPr>
            <a:lstStyle/>
            <a:p>
              <a:pPr algn="l"/>
              <a:r>
                <a:rPr lang="es-MX" sz="1500" b="1">
                  <a:solidFill>
                    <a:schemeClr val="bg1"/>
                  </a:solidFill>
                  <a:latin typeface="Arial" pitchFamily="34" charset="0"/>
                </a:rPr>
                <a:t>Permanente y</a:t>
              </a:r>
            </a:p>
            <a:p>
              <a:pPr algn="l"/>
              <a:r>
                <a:rPr lang="es-MX" sz="1500" b="1">
                  <a:solidFill>
                    <a:schemeClr val="bg1"/>
                  </a:solidFill>
                  <a:latin typeface="Arial" pitchFamily="34" charset="0"/>
                </a:rPr>
                <a:t> sistematica</a:t>
              </a:r>
              <a:endParaRPr lang="es-ES" sz="1800" b="1">
                <a:solidFill>
                  <a:schemeClr val="bg1"/>
                </a:solidFill>
                <a:latin typeface="Arial" pitchFamily="34" charset="0"/>
              </a:endParaRPr>
            </a:p>
          </p:txBody>
        </p:sp>
      </p:grpSp>
      <p:sp>
        <p:nvSpPr>
          <p:cNvPr id="30" name="Rectangle 31"/>
          <p:cNvSpPr>
            <a:spLocks noChangeArrowheads="1"/>
          </p:cNvSpPr>
          <p:nvPr/>
        </p:nvSpPr>
        <p:spPr bwMode="auto">
          <a:xfrm>
            <a:off x="4297380" y="6563658"/>
            <a:ext cx="4846620" cy="294342"/>
          </a:xfrm>
          <a:prstGeom prst="rect">
            <a:avLst/>
          </a:prstGeom>
          <a:solidFill>
            <a:srgbClr val="FF6600"/>
          </a:solidFill>
          <a:ln w="9525">
            <a:solidFill>
              <a:schemeClr val="tx1"/>
            </a:solidFill>
            <a:miter lim="800000"/>
            <a:headEnd/>
            <a:tailEnd/>
          </a:ln>
          <a:effectLst/>
        </p:spPr>
        <p:txBody>
          <a:bodyPr wrap="none" anchor="ctr"/>
          <a:lstStyle/>
          <a:p>
            <a:r>
              <a:rPr lang="es-MX" sz="2000" b="1" dirty="0">
                <a:latin typeface="Arial" pitchFamily="34" charset="0"/>
              </a:rPr>
              <a:t>Construcción de un nuevo aprendizaje</a:t>
            </a:r>
            <a:endParaRPr lang="es-ES" sz="2000" b="1" dirty="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214282" y="1357298"/>
            <a:ext cx="8715436" cy="3286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pic>
        <p:nvPicPr>
          <p:cNvPr id="9" name="Picture 6"/>
          <p:cNvPicPr>
            <a:picLocks noChangeAspect="1" noChangeArrowheads="1"/>
          </p:cNvPicPr>
          <p:nvPr/>
        </p:nvPicPr>
        <p:blipFill>
          <a:blip r:embed="rId2" cstate="print"/>
          <a:srcRect/>
          <a:stretch>
            <a:fillRect/>
          </a:stretch>
        </p:blipFill>
        <p:spPr bwMode="auto">
          <a:xfrm>
            <a:off x="642910" y="1714488"/>
            <a:ext cx="2928958" cy="2548622"/>
          </a:xfrm>
          <a:prstGeom prst="rect">
            <a:avLst/>
          </a:prstGeom>
          <a:noFill/>
        </p:spPr>
      </p:pic>
      <p:sp>
        <p:nvSpPr>
          <p:cNvPr id="10" name="2 Subtítulo"/>
          <p:cNvSpPr txBox="1">
            <a:spLocks/>
          </p:cNvSpPr>
          <p:nvPr/>
        </p:nvSpPr>
        <p:spPr>
          <a:xfrm rot="20150794">
            <a:off x="4009078" y="3062182"/>
            <a:ext cx="1214446" cy="100013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MX" sz="66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vs</a:t>
            </a:r>
            <a:endParaRPr kumimoji="0" lang="es-ES" sz="6600" b="0" i="0" u="none" strike="noStrike" kern="1200" cap="none" spc="0" normalizeH="0" baseline="0" noProof="0" dirty="0" smtClean="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6600" b="0" i="0" u="none" strike="noStrike" kern="1200" cap="none" spc="0" normalizeH="0" baseline="0" noProof="0" dirty="0">
              <a:ln>
                <a:noFill/>
              </a:ln>
              <a:solidFill>
                <a:schemeClr val="bg1"/>
              </a:solidFill>
              <a:effectLst/>
              <a:uLnTx/>
              <a:uFillTx/>
              <a:latin typeface="+mn-lt"/>
              <a:ea typeface="+mn-ea"/>
              <a:cs typeface="+mn-cs"/>
            </a:endParaRPr>
          </a:p>
        </p:txBody>
      </p:sp>
      <p:pic>
        <p:nvPicPr>
          <p:cNvPr id="14" name="13 Imagen" descr="escudo.gif"/>
          <p:cNvPicPr>
            <a:picLocks noChangeAspect="1"/>
          </p:cNvPicPr>
          <p:nvPr/>
        </p:nvPicPr>
        <p:blipFill>
          <a:blip r:embed="rId3" cstate="print"/>
          <a:stretch>
            <a:fillRect/>
          </a:stretch>
        </p:blipFill>
        <p:spPr>
          <a:xfrm>
            <a:off x="5481417" y="1857364"/>
            <a:ext cx="3091111" cy="2071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pic>
        <p:nvPicPr>
          <p:cNvPr id="4" name="Picture 4"/>
          <p:cNvPicPr>
            <a:picLocks noChangeAspect="1" noChangeArrowheads="1"/>
          </p:cNvPicPr>
          <p:nvPr/>
        </p:nvPicPr>
        <p:blipFill>
          <a:blip r:embed="rId2" cstate="print"/>
          <a:srcRect/>
          <a:stretch>
            <a:fillRect/>
          </a:stretch>
        </p:blipFill>
        <p:spPr bwMode="auto">
          <a:xfrm>
            <a:off x="-1" y="0"/>
            <a:ext cx="9144000" cy="6858000"/>
          </a:xfrm>
          <a:prstGeom prst="rect">
            <a:avLst/>
          </a:prstGeom>
          <a:solidFill>
            <a:srgbClr val="FF9900"/>
          </a:solidFill>
        </p:spPr>
      </p:pic>
      <p:sp>
        <p:nvSpPr>
          <p:cNvPr id="6" name="Oval 5"/>
          <p:cNvSpPr>
            <a:spLocks noChangeArrowheads="1"/>
          </p:cNvSpPr>
          <p:nvPr/>
        </p:nvSpPr>
        <p:spPr bwMode="auto">
          <a:xfrm>
            <a:off x="1485900" y="990600"/>
            <a:ext cx="5372100" cy="4914900"/>
          </a:xfrm>
          <a:prstGeom prst="ellipse">
            <a:avLst/>
          </a:prstGeom>
          <a:solidFill>
            <a:srgbClr val="008000"/>
          </a:solidFill>
          <a:ln w="28575">
            <a:solidFill>
              <a:srgbClr val="000000"/>
            </a:solidFill>
            <a:round/>
            <a:headEnd/>
            <a:tailEnd/>
          </a:ln>
        </p:spPr>
        <p:txBody>
          <a:bodyPr/>
          <a:lstStyle/>
          <a:p>
            <a:pPr algn="l"/>
            <a:endParaRPr lang="es-ES" sz="3000">
              <a:latin typeface="Arial" pitchFamily="34" charset="0"/>
            </a:endParaRPr>
          </a:p>
        </p:txBody>
      </p:sp>
      <p:sp>
        <p:nvSpPr>
          <p:cNvPr id="7" name="Text Box 6"/>
          <p:cNvSpPr txBox="1">
            <a:spLocks noChangeArrowheads="1"/>
          </p:cNvSpPr>
          <p:nvPr/>
        </p:nvSpPr>
        <p:spPr bwMode="auto">
          <a:xfrm>
            <a:off x="4571999" y="836613"/>
            <a:ext cx="1943100" cy="571500"/>
          </a:xfrm>
          <a:prstGeom prst="rect">
            <a:avLst/>
          </a:prstGeom>
          <a:solidFill>
            <a:srgbClr val="FFFF99"/>
          </a:solidFill>
          <a:ln w="9525">
            <a:solidFill>
              <a:srgbClr val="000000"/>
            </a:solidFill>
            <a:miter lim="800000"/>
            <a:headEnd/>
            <a:tailEnd/>
          </a:ln>
        </p:spPr>
        <p:txBody>
          <a:bodyPr/>
          <a:lstStyle/>
          <a:p>
            <a:r>
              <a:rPr lang="es-MX" sz="1400" b="1">
                <a:solidFill>
                  <a:srgbClr val="191919"/>
                </a:solidFill>
                <a:latin typeface="Arial" pitchFamily="34" charset="0"/>
              </a:rPr>
              <a:t>EVALUACIÓN DIAGNÓSTICA</a:t>
            </a:r>
            <a:endParaRPr lang="es-ES" sz="1400">
              <a:solidFill>
                <a:srgbClr val="191919"/>
              </a:solidFill>
            </a:endParaRPr>
          </a:p>
        </p:txBody>
      </p:sp>
      <p:sp>
        <p:nvSpPr>
          <p:cNvPr id="8" name="Text Box 7"/>
          <p:cNvSpPr txBox="1">
            <a:spLocks noChangeArrowheads="1"/>
          </p:cNvSpPr>
          <p:nvPr/>
        </p:nvSpPr>
        <p:spPr bwMode="auto">
          <a:xfrm>
            <a:off x="6156324" y="1628775"/>
            <a:ext cx="1943100" cy="685800"/>
          </a:xfrm>
          <a:prstGeom prst="rect">
            <a:avLst/>
          </a:prstGeom>
          <a:solidFill>
            <a:srgbClr val="FFFF99"/>
          </a:solidFill>
          <a:ln w="9525">
            <a:solidFill>
              <a:srgbClr val="000000"/>
            </a:solidFill>
            <a:miter lim="800000"/>
            <a:headEnd/>
            <a:tailEnd/>
          </a:ln>
        </p:spPr>
        <p:txBody>
          <a:bodyPr/>
          <a:lstStyle/>
          <a:p>
            <a:r>
              <a:rPr lang="es-ES" sz="1200" b="1">
                <a:solidFill>
                  <a:srgbClr val="191919"/>
                </a:solidFill>
                <a:latin typeface="Arial" pitchFamily="34" charset="0"/>
              </a:rPr>
              <a:t>ANALISIS DE RESULTADOS</a:t>
            </a:r>
            <a:endParaRPr lang="es-ES">
              <a:solidFill>
                <a:srgbClr val="191919"/>
              </a:solidFill>
            </a:endParaRPr>
          </a:p>
        </p:txBody>
      </p:sp>
      <p:sp>
        <p:nvSpPr>
          <p:cNvPr id="9" name="Text Box 8"/>
          <p:cNvSpPr txBox="1">
            <a:spLocks noChangeArrowheads="1"/>
          </p:cNvSpPr>
          <p:nvPr/>
        </p:nvSpPr>
        <p:spPr bwMode="auto">
          <a:xfrm>
            <a:off x="6516687" y="3573463"/>
            <a:ext cx="1943100" cy="647700"/>
          </a:xfrm>
          <a:prstGeom prst="rect">
            <a:avLst/>
          </a:prstGeom>
          <a:solidFill>
            <a:srgbClr val="CCFFFF"/>
          </a:solidFill>
          <a:ln w="9525">
            <a:solidFill>
              <a:srgbClr val="000000"/>
            </a:solidFill>
            <a:miter lim="800000"/>
            <a:headEnd/>
            <a:tailEnd/>
          </a:ln>
        </p:spPr>
        <p:txBody>
          <a:bodyPr/>
          <a:lstStyle/>
          <a:p>
            <a:r>
              <a:rPr lang="es-ES" sz="1200" b="1">
                <a:solidFill>
                  <a:srgbClr val="191919"/>
                </a:solidFill>
                <a:latin typeface="Arial" pitchFamily="34" charset="0"/>
              </a:rPr>
              <a:t> DISEÑO INSTRUCCIONAL</a:t>
            </a:r>
            <a:endParaRPr lang="es-ES">
              <a:solidFill>
                <a:srgbClr val="191919"/>
              </a:solidFill>
            </a:endParaRPr>
          </a:p>
        </p:txBody>
      </p:sp>
      <p:sp>
        <p:nvSpPr>
          <p:cNvPr id="10" name="Text Box 9"/>
          <p:cNvSpPr txBox="1">
            <a:spLocks noChangeArrowheads="1"/>
          </p:cNvSpPr>
          <p:nvPr/>
        </p:nvSpPr>
        <p:spPr bwMode="auto">
          <a:xfrm>
            <a:off x="2411412" y="5589588"/>
            <a:ext cx="1943100" cy="503237"/>
          </a:xfrm>
          <a:prstGeom prst="rect">
            <a:avLst/>
          </a:prstGeom>
          <a:solidFill>
            <a:srgbClr val="FFFF99"/>
          </a:solidFill>
          <a:ln w="9525">
            <a:solidFill>
              <a:srgbClr val="000000"/>
            </a:solidFill>
            <a:miter lim="800000"/>
            <a:headEnd/>
            <a:tailEnd/>
          </a:ln>
        </p:spPr>
        <p:txBody>
          <a:bodyPr/>
          <a:lstStyle/>
          <a:p>
            <a:r>
              <a:rPr lang="es-ES" sz="1200" b="1">
                <a:solidFill>
                  <a:srgbClr val="191919"/>
                </a:solidFill>
                <a:latin typeface="Arial" pitchFamily="34" charset="0"/>
              </a:rPr>
              <a:t> OPERACIÓN DEL PROGRAMA</a:t>
            </a:r>
            <a:endParaRPr lang="es-ES">
              <a:solidFill>
                <a:srgbClr val="191919"/>
              </a:solidFill>
            </a:endParaRPr>
          </a:p>
        </p:txBody>
      </p:sp>
      <p:sp>
        <p:nvSpPr>
          <p:cNvPr id="11" name="Text Box 10"/>
          <p:cNvSpPr txBox="1">
            <a:spLocks noChangeArrowheads="1"/>
          </p:cNvSpPr>
          <p:nvPr/>
        </p:nvSpPr>
        <p:spPr bwMode="auto">
          <a:xfrm>
            <a:off x="6156324" y="4535488"/>
            <a:ext cx="1943100" cy="693737"/>
          </a:xfrm>
          <a:prstGeom prst="rect">
            <a:avLst/>
          </a:prstGeom>
          <a:solidFill>
            <a:srgbClr val="FFFF99"/>
          </a:solidFill>
          <a:ln w="9525">
            <a:solidFill>
              <a:srgbClr val="000000"/>
            </a:solidFill>
            <a:miter lim="800000"/>
            <a:headEnd/>
            <a:tailEnd/>
          </a:ln>
        </p:spPr>
        <p:txBody>
          <a:bodyPr/>
          <a:lstStyle/>
          <a:p>
            <a:r>
              <a:rPr lang="es-ES" sz="1200" b="1">
                <a:solidFill>
                  <a:srgbClr val="191919"/>
                </a:solidFill>
                <a:latin typeface="Arial" pitchFamily="34" charset="0"/>
              </a:rPr>
              <a:t>PREPARACIÓN DE LOS ENTORNOS DE APRENDIZAJE</a:t>
            </a:r>
            <a:endParaRPr lang="es-ES">
              <a:solidFill>
                <a:srgbClr val="191919"/>
              </a:solidFill>
            </a:endParaRPr>
          </a:p>
          <a:p>
            <a:endParaRPr lang="es-ES">
              <a:solidFill>
                <a:srgbClr val="191919"/>
              </a:solidFill>
            </a:endParaRPr>
          </a:p>
        </p:txBody>
      </p:sp>
      <p:sp>
        <p:nvSpPr>
          <p:cNvPr id="12" name="Text Box 11"/>
          <p:cNvSpPr txBox="1">
            <a:spLocks noChangeArrowheads="1"/>
          </p:cNvSpPr>
          <p:nvPr/>
        </p:nvSpPr>
        <p:spPr bwMode="auto">
          <a:xfrm>
            <a:off x="900112" y="4652963"/>
            <a:ext cx="1987550" cy="503237"/>
          </a:xfrm>
          <a:prstGeom prst="rect">
            <a:avLst/>
          </a:prstGeom>
          <a:solidFill>
            <a:srgbClr val="FFFF99"/>
          </a:solidFill>
          <a:ln w="9525">
            <a:solidFill>
              <a:srgbClr val="000000"/>
            </a:solidFill>
            <a:miter lim="800000"/>
            <a:headEnd/>
            <a:tailEnd/>
          </a:ln>
        </p:spPr>
        <p:txBody>
          <a:bodyPr/>
          <a:lstStyle/>
          <a:p>
            <a:endParaRPr lang="es-ES" sz="1200" b="1">
              <a:solidFill>
                <a:srgbClr val="191919"/>
              </a:solidFill>
              <a:latin typeface="Arial" pitchFamily="34" charset="0"/>
            </a:endParaRPr>
          </a:p>
          <a:p>
            <a:r>
              <a:rPr lang="es-ES" sz="1200" b="1">
                <a:solidFill>
                  <a:srgbClr val="191919"/>
                </a:solidFill>
                <a:latin typeface="Arial" pitchFamily="34" charset="0"/>
              </a:rPr>
              <a:t>ACOMPAÑAMIENTO</a:t>
            </a:r>
            <a:endParaRPr lang="es-ES">
              <a:solidFill>
                <a:srgbClr val="191919"/>
              </a:solidFill>
            </a:endParaRPr>
          </a:p>
        </p:txBody>
      </p:sp>
      <p:sp>
        <p:nvSpPr>
          <p:cNvPr id="13" name="Text Box 12"/>
          <p:cNvSpPr txBox="1">
            <a:spLocks noChangeArrowheads="1"/>
          </p:cNvSpPr>
          <p:nvPr/>
        </p:nvSpPr>
        <p:spPr bwMode="auto">
          <a:xfrm>
            <a:off x="323850" y="3068638"/>
            <a:ext cx="1943100" cy="541337"/>
          </a:xfrm>
          <a:prstGeom prst="rect">
            <a:avLst/>
          </a:prstGeom>
          <a:solidFill>
            <a:srgbClr val="FFFF99"/>
          </a:solidFill>
          <a:ln w="9525">
            <a:solidFill>
              <a:srgbClr val="000000"/>
            </a:solidFill>
            <a:miter lim="800000"/>
            <a:headEnd/>
            <a:tailEnd/>
          </a:ln>
        </p:spPr>
        <p:txBody>
          <a:bodyPr/>
          <a:lstStyle/>
          <a:p>
            <a:r>
              <a:rPr lang="es-ES" sz="1200" b="1">
                <a:solidFill>
                  <a:srgbClr val="191919"/>
                </a:solidFill>
                <a:latin typeface="Arial" pitchFamily="34" charset="0"/>
              </a:rPr>
              <a:t>RETROALIMENTACION </a:t>
            </a:r>
            <a:endParaRPr lang="es-ES">
              <a:solidFill>
                <a:srgbClr val="191919"/>
              </a:solidFill>
            </a:endParaRPr>
          </a:p>
          <a:p>
            <a:endParaRPr lang="es-ES">
              <a:solidFill>
                <a:srgbClr val="191919"/>
              </a:solidFill>
            </a:endParaRPr>
          </a:p>
        </p:txBody>
      </p:sp>
      <p:sp>
        <p:nvSpPr>
          <p:cNvPr id="14" name="Text Box 13"/>
          <p:cNvSpPr txBox="1">
            <a:spLocks noChangeArrowheads="1"/>
          </p:cNvSpPr>
          <p:nvPr/>
        </p:nvSpPr>
        <p:spPr bwMode="auto">
          <a:xfrm>
            <a:off x="395288" y="2276475"/>
            <a:ext cx="1943100" cy="541338"/>
          </a:xfrm>
          <a:prstGeom prst="rect">
            <a:avLst/>
          </a:prstGeom>
          <a:solidFill>
            <a:srgbClr val="FFFF99"/>
          </a:solidFill>
          <a:ln w="9525">
            <a:solidFill>
              <a:srgbClr val="000000"/>
            </a:solidFill>
            <a:miter lim="800000"/>
            <a:headEnd/>
            <a:tailEnd/>
          </a:ln>
        </p:spPr>
        <p:txBody>
          <a:bodyPr/>
          <a:lstStyle/>
          <a:p>
            <a:r>
              <a:rPr lang="es-ES" sz="1200" b="1">
                <a:solidFill>
                  <a:srgbClr val="191919"/>
                </a:solidFill>
                <a:latin typeface="Arial" pitchFamily="34" charset="0"/>
              </a:rPr>
              <a:t>EVALUACIÓN FINAL</a:t>
            </a:r>
            <a:endParaRPr lang="es-ES">
              <a:solidFill>
                <a:srgbClr val="191919"/>
              </a:solidFill>
            </a:endParaRPr>
          </a:p>
        </p:txBody>
      </p:sp>
      <p:sp>
        <p:nvSpPr>
          <p:cNvPr id="15" name="Text Box 14"/>
          <p:cNvSpPr txBox="1">
            <a:spLocks noChangeArrowheads="1"/>
          </p:cNvSpPr>
          <p:nvPr/>
        </p:nvSpPr>
        <p:spPr bwMode="auto">
          <a:xfrm>
            <a:off x="6553199" y="2565400"/>
            <a:ext cx="1943100" cy="685800"/>
          </a:xfrm>
          <a:prstGeom prst="rect">
            <a:avLst/>
          </a:prstGeom>
          <a:solidFill>
            <a:srgbClr val="FFFF99"/>
          </a:solidFill>
          <a:ln w="9525">
            <a:solidFill>
              <a:srgbClr val="000000"/>
            </a:solidFill>
            <a:miter lim="800000"/>
            <a:headEnd/>
            <a:tailEnd/>
          </a:ln>
        </p:spPr>
        <p:txBody>
          <a:bodyPr/>
          <a:lstStyle/>
          <a:p>
            <a:r>
              <a:rPr lang="es-ES" sz="1200" b="1">
                <a:solidFill>
                  <a:srgbClr val="191919"/>
                </a:solidFill>
                <a:latin typeface="Arial" pitchFamily="34" charset="0"/>
              </a:rPr>
              <a:t> ADAPTACIONES AL PROGRAMA Y CONTENIDOS </a:t>
            </a:r>
            <a:endParaRPr lang="es-ES">
              <a:solidFill>
                <a:srgbClr val="191919"/>
              </a:solidFill>
            </a:endParaRPr>
          </a:p>
        </p:txBody>
      </p:sp>
      <p:sp>
        <p:nvSpPr>
          <p:cNvPr id="16" name="Text Box 15"/>
          <p:cNvSpPr txBox="1">
            <a:spLocks noChangeArrowheads="1"/>
          </p:cNvSpPr>
          <p:nvPr/>
        </p:nvSpPr>
        <p:spPr bwMode="auto">
          <a:xfrm>
            <a:off x="1835149" y="188913"/>
            <a:ext cx="5829300" cy="457200"/>
          </a:xfrm>
          <a:prstGeom prst="rect">
            <a:avLst/>
          </a:prstGeom>
          <a:solidFill>
            <a:srgbClr val="CCFFCC"/>
          </a:solidFill>
          <a:ln w="28575">
            <a:solidFill>
              <a:srgbClr val="000000"/>
            </a:solidFill>
            <a:miter lim="800000"/>
            <a:headEnd/>
            <a:tailEnd/>
          </a:ln>
        </p:spPr>
        <p:txBody>
          <a:bodyPr/>
          <a:lstStyle/>
          <a:p>
            <a:r>
              <a:rPr lang="es-ES" sz="2600" b="1">
                <a:solidFill>
                  <a:srgbClr val="191919"/>
                </a:solidFill>
                <a:latin typeface="Arial" pitchFamily="34" charset="0"/>
              </a:rPr>
              <a:t>CÍRCULO VIRTUOSO</a:t>
            </a:r>
            <a:endParaRPr lang="es-ES">
              <a:solidFill>
                <a:srgbClr val="191919"/>
              </a:solidFill>
            </a:endParaRPr>
          </a:p>
        </p:txBody>
      </p:sp>
      <p:sp>
        <p:nvSpPr>
          <p:cNvPr id="17" name="Text Box 16"/>
          <p:cNvSpPr txBox="1">
            <a:spLocks noChangeArrowheads="1"/>
          </p:cNvSpPr>
          <p:nvPr/>
        </p:nvSpPr>
        <p:spPr bwMode="auto">
          <a:xfrm>
            <a:off x="2843213" y="1989138"/>
            <a:ext cx="3313112" cy="2644775"/>
          </a:xfrm>
          <a:prstGeom prst="rect">
            <a:avLst/>
          </a:prstGeom>
          <a:solidFill>
            <a:srgbClr val="FFFFCC">
              <a:alpha val="94000"/>
            </a:srgbClr>
          </a:solidFill>
          <a:ln w="9525">
            <a:noFill/>
            <a:miter lim="800000"/>
            <a:headEnd/>
            <a:tailEnd/>
          </a:ln>
          <a:effectLst/>
          <a:scene3d>
            <a:camera prst="legacyPerspectiveBottom"/>
            <a:lightRig rig="legacyFlat3" dir="t"/>
          </a:scene3d>
          <a:sp3d extrusionH="887400" prstMaterial="legacyMetal">
            <a:bevelT w="13500" h="13500" prst="angle"/>
            <a:bevelB w="13500" h="13500" prst="angle"/>
            <a:extrusionClr>
              <a:schemeClr val="tx2"/>
            </a:extrusionClr>
          </a:sp3d>
        </p:spPr>
        <p:txBody>
          <a:bodyPr>
            <a:spAutoFit/>
            <a:flatTx/>
          </a:bodyPr>
          <a:lstStyle/>
          <a:p>
            <a:r>
              <a:rPr lang="es-MX" sz="1400" b="1">
                <a:solidFill>
                  <a:srgbClr val="191919"/>
                </a:solidFill>
                <a:latin typeface="Arial" pitchFamily="34" charset="0"/>
              </a:rPr>
              <a:t>ENSEÑANZA CENTRADA</a:t>
            </a:r>
          </a:p>
          <a:p>
            <a:r>
              <a:rPr lang="es-MX" sz="1400" b="1">
                <a:solidFill>
                  <a:srgbClr val="191919"/>
                </a:solidFill>
                <a:latin typeface="Arial" pitchFamily="34" charset="0"/>
              </a:rPr>
              <a:t>EN EL APRENDIZAJE</a:t>
            </a:r>
          </a:p>
          <a:p>
            <a:r>
              <a:rPr lang="es-MX" sz="1400" b="1">
                <a:solidFill>
                  <a:srgbClr val="191919"/>
                </a:solidFill>
                <a:latin typeface="Arial" pitchFamily="34" charset="0"/>
              </a:rPr>
              <a:t>INTERACTIVA</a:t>
            </a:r>
          </a:p>
          <a:p>
            <a:r>
              <a:rPr lang="es-MX" sz="1400" b="1">
                <a:solidFill>
                  <a:srgbClr val="191919"/>
                </a:solidFill>
                <a:latin typeface="Arial" pitchFamily="34" charset="0"/>
              </a:rPr>
              <a:t>PERSONALIZADA</a:t>
            </a:r>
          </a:p>
          <a:p>
            <a:r>
              <a:rPr lang="es-MX" sz="1400" b="1">
                <a:solidFill>
                  <a:srgbClr val="191919"/>
                </a:solidFill>
                <a:latin typeface="Arial" pitchFamily="34" charset="0"/>
              </a:rPr>
              <a:t>CONSTRUCCIÓN SOCIAL </a:t>
            </a:r>
          </a:p>
          <a:p>
            <a:r>
              <a:rPr lang="es-MX" sz="1400" b="1">
                <a:solidFill>
                  <a:srgbClr val="191919"/>
                </a:solidFill>
                <a:latin typeface="Arial" pitchFamily="34" charset="0"/>
              </a:rPr>
              <a:t>DEL APRENDIZAJE</a:t>
            </a:r>
          </a:p>
          <a:p>
            <a:r>
              <a:rPr lang="es-MX" sz="1400" b="1">
                <a:solidFill>
                  <a:srgbClr val="191919"/>
                </a:solidFill>
                <a:latin typeface="Arial" pitchFamily="34" charset="0"/>
              </a:rPr>
              <a:t>DISEÑO DE ENTORNOS VIRTUALES</a:t>
            </a:r>
          </a:p>
          <a:p>
            <a:r>
              <a:rPr lang="es-MX" sz="1400" b="1">
                <a:solidFill>
                  <a:srgbClr val="191919"/>
                </a:solidFill>
                <a:latin typeface="Arial" pitchFamily="34" charset="0"/>
              </a:rPr>
              <a:t>SEGUIMIENTO SISTEMATICO</a:t>
            </a:r>
          </a:p>
          <a:p>
            <a:r>
              <a:rPr lang="es-MX" sz="1400" b="1">
                <a:solidFill>
                  <a:srgbClr val="191919"/>
                </a:solidFill>
                <a:latin typeface="Arial" pitchFamily="34" charset="0"/>
              </a:rPr>
              <a:t>EVALUACIÓN PERMANENTE</a:t>
            </a:r>
          </a:p>
          <a:p>
            <a:r>
              <a:rPr lang="es-MX" sz="1400" b="1">
                <a:solidFill>
                  <a:srgbClr val="191919"/>
                </a:solidFill>
                <a:latin typeface="Arial" pitchFamily="34" charset="0"/>
              </a:rPr>
              <a:t>RETROALIMENTACIÓN EN LINEA</a:t>
            </a:r>
          </a:p>
          <a:p>
            <a:endParaRPr lang="es-MX" sz="1400" b="1">
              <a:solidFill>
                <a:srgbClr val="191919"/>
              </a:solidFill>
              <a:latin typeface="Arial" pitchFamily="34" charset="0"/>
            </a:endParaRPr>
          </a:p>
          <a:p>
            <a:r>
              <a:rPr lang="es-MX" sz="1400" b="1">
                <a:solidFill>
                  <a:srgbClr val="191919"/>
                </a:solidFill>
                <a:latin typeface="Arial" pitchFamily="34" charset="0"/>
              </a:rPr>
              <a:t> </a:t>
            </a:r>
            <a:endParaRPr lang="es-ES" sz="1400" b="1">
              <a:solidFill>
                <a:srgbClr val="191919"/>
              </a:solidFill>
              <a:latin typeface="Arial" pitchFamily="34" charset="0"/>
            </a:endParaRPr>
          </a:p>
        </p:txBody>
      </p:sp>
      <p:sp>
        <p:nvSpPr>
          <p:cNvPr id="18" name="Text Box 17"/>
          <p:cNvSpPr txBox="1">
            <a:spLocks noChangeArrowheads="1"/>
          </p:cNvSpPr>
          <p:nvPr/>
        </p:nvSpPr>
        <p:spPr bwMode="auto">
          <a:xfrm>
            <a:off x="539750" y="1557338"/>
            <a:ext cx="1943100" cy="504825"/>
          </a:xfrm>
          <a:prstGeom prst="rect">
            <a:avLst/>
          </a:prstGeom>
          <a:solidFill>
            <a:srgbClr val="FFFF99"/>
          </a:solidFill>
          <a:ln w="9525">
            <a:solidFill>
              <a:srgbClr val="000000"/>
            </a:solidFill>
            <a:miter lim="800000"/>
            <a:headEnd/>
            <a:tailEnd/>
          </a:ln>
        </p:spPr>
        <p:txBody>
          <a:bodyPr/>
          <a:lstStyle/>
          <a:p>
            <a:r>
              <a:rPr lang="es-ES" sz="1200" b="1">
                <a:solidFill>
                  <a:srgbClr val="191919"/>
                </a:solidFill>
                <a:latin typeface="Arial" pitchFamily="34" charset="0"/>
              </a:rPr>
              <a:t> RETROALIMENTACIÓN</a:t>
            </a:r>
            <a:endParaRPr lang="es-ES">
              <a:solidFill>
                <a:srgbClr val="191919"/>
              </a:solidFill>
            </a:endParaRPr>
          </a:p>
        </p:txBody>
      </p:sp>
      <p:sp>
        <p:nvSpPr>
          <p:cNvPr id="19" name="AutoShape 18"/>
          <p:cNvSpPr>
            <a:spLocks noChangeArrowheads="1"/>
          </p:cNvSpPr>
          <p:nvPr/>
        </p:nvSpPr>
        <p:spPr bwMode="auto">
          <a:xfrm rot="20088220">
            <a:off x="1042987" y="981075"/>
            <a:ext cx="1044575" cy="396875"/>
          </a:xfrm>
          <a:prstGeom prst="curvedDownArrow">
            <a:avLst>
              <a:gd name="adj1" fmla="val 57636"/>
              <a:gd name="adj2" fmla="val 96604"/>
              <a:gd name="adj3" fmla="val 33333"/>
            </a:avLst>
          </a:prstGeom>
          <a:solidFill>
            <a:srgbClr val="FF9900"/>
          </a:solidFill>
          <a:ln w="9525">
            <a:solidFill>
              <a:schemeClr val="tx1"/>
            </a:solidFill>
            <a:miter lim="800000"/>
            <a:headEnd/>
            <a:tailEnd/>
          </a:ln>
          <a:effectLst/>
        </p:spPr>
        <p:txBody>
          <a:bodyPr wrap="none" anchor="ctr"/>
          <a:lstStyle/>
          <a:p>
            <a:endParaRPr lang="es-ES"/>
          </a:p>
        </p:txBody>
      </p:sp>
      <p:sp>
        <p:nvSpPr>
          <p:cNvPr id="20" name="AutoShape 19"/>
          <p:cNvSpPr>
            <a:spLocks noChangeArrowheads="1"/>
          </p:cNvSpPr>
          <p:nvPr/>
        </p:nvSpPr>
        <p:spPr bwMode="auto">
          <a:xfrm rot="9018705">
            <a:off x="6588124" y="5516563"/>
            <a:ext cx="1044575" cy="323850"/>
          </a:xfrm>
          <a:prstGeom prst="curvedDownArrow">
            <a:avLst>
              <a:gd name="adj1" fmla="val 70632"/>
              <a:gd name="adj2" fmla="val 118387"/>
              <a:gd name="adj3" fmla="val 33333"/>
            </a:avLst>
          </a:prstGeom>
          <a:solidFill>
            <a:srgbClr val="FF9900"/>
          </a:solidFill>
          <a:ln w="9525">
            <a:solidFill>
              <a:schemeClr val="tx1"/>
            </a:solidFill>
            <a:miter lim="800000"/>
            <a:headEnd/>
            <a:tailEnd/>
          </a:ln>
          <a:effectLst/>
        </p:spPr>
        <p:txBody>
          <a:bodyPr wrap="none" anchor="ctr"/>
          <a:lstStyle/>
          <a:p>
            <a:endParaRPr lang="es-ES"/>
          </a:p>
        </p:txBody>
      </p:sp>
      <p:sp>
        <p:nvSpPr>
          <p:cNvPr id="21" name="AutoShape 20"/>
          <p:cNvSpPr>
            <a:spLocks noChangeArrowheads="1"/>
          </p:cNvSpPr>
          <p:nvPr/>
        </p:nvSpPr>
        <p:spPr bwMode="auto">
          <a:xfrm rot="13310496">
            <a:off x="1150937" y="5481638"/>
            <a:ext cx="1044575" cy="323850"/>
          </a:xfrm>
          <a:prstGeom prst="curvedDownArrow">
            <a:avLst>
              <a:gd name="adj1" fmla="val 70632"/>
              <a:gd name="adj2" fmla="val 118387"/>
              <a:gd name="adj3" fmla="val 33333"/>
            </a:avLst>
          </a:prstGeom>
          <a:solidFill>
            <a:srgbClr val="FF9900"/>
          </a:solidFill>
          <a:ln w="9525">
            <a:solidFill>
              <a:schemeClr val="tx1"/>
            </a:solidFill>
            <a:miter lim="800000"/>
            <a:headEnd/>
            <a:tailEnd/>
          </a:ln>
          <a:effectLst/>
        </p:spPr>
        <p:txBody>
          <a:bodyPr wrap="none" anchor="ctr"/>
          <a:lstStyle/>
          <a:p>
            <a:endParaRPr lang="es-ES"/>
          </a:p>
        </p:txBody>
      </p:sp>
      <p:sp>
        <p:nvSpPr>
          <p:cNvPr id="22" name="AutoShape 21"/>
          <p:cNvSpPr>
            <a:spLocks noChangeArrowheads="1"/>
          </p:cNvSpPr>
          <p:nvPr/>
        </p:nvSpPr>
        <p:spPr bwMode="auto">
          <a:xfrm rot="2070433">
            <a:off x="6732587" y="981075"/>
            <a:ext cx="1044575" cy="323850"/>
          </a:xfrm>
          <a:prstGeom prst="curvedDownArrow">
            <a:avLst>
              <a:gd name="adj1" fmla="val 70632"/>
              <a:gd name="adj2" fmla="val 118387"/>
              <a:gd name="adj3" fmla="val 33333"/>
            </a:avLst>
          </a:prstGeom>
          <a:solidFill>
            <a:srgbClr val="FF9900"/>
          </a:solidFill>
          <a:ln w="9525">
            <a:solidFill>
              <a:schemeClr val="tx1"/>
            </a:solidFill>
            <a:miter lim="800000"/>
            <a:headEnd/>
            <a:tailEnd/>
          </a:ln>
          <a:effectLst/>
        </p:spPr>
        <p:txBody>
          <a:bodyPr wrap="none" anchor="ctr"/>
          <a:lstStyle/>
          <a:p>
            <a:endParaRPr lang="es-ES"/>
          </a:p>
        </p:txBody>
      </p:sp>
      <p:sp>
        <p:nvSpPr>
          <p:cNvPr id="23" name="Text Box 22"/>
          <p:cNvSpPr txBox="1">
            <a:spLocks noChangeArrowheads="1"/>
          </p:cNvSpPr>
          <p:nvPr/>
        </p:nvSpPr>
        <p:spPr bwMode="auto">
          <a:xfrm>
            <a:off x="539750" y="3789363"/>
            <a:ext cx="1943100" cy="576262"/>
          </a:xfrm>
          <a:prstGeom prst="rect">
            <a:avLst/>
          </a:prstGeom>
          <a:solidFill>
            <a:srgbClr val="FFFF99"/>
          </a:solidFill>
          <a:ln w="9525">
            <a:solidFill>
              <a:srgbClr val="000000"/>
            </a:solidFill>
            <a:miter lim="800000"/>
            <a:headEnd/>
            <a:tailEnd/>
          </a:ln>
        </p:spPr>
        <p:txBody>
          <a:bodyPr/>
          <a:lstStyle/>
          <a:p>
            <a:r>
              <a:rPr lang="es-ES" sz="1200" b="1">
                <a:solidFill>
                  <a:srgbClr val="191919"/>
                </a:solidFill>
                <a:latin typeface="Arial" pitchFamily="34" charset="0"/>
              </a:rPr>
              <a:t>EVALUACIONES PARCIALES</a:t>
            </a:r>
            <a:endParaRPr lang="es-ES">
              <a:solidFill>
                <a:srgbClr val="191919"/>
              </a:solidFill>
            </a:endParaRPr>
          </a:p>
        </p:txBody>
      </p:sp>
      <p:sp>
        <p:nvSpPr>
          <p:cNvPr id="24" name="Text Box 23"/>
          <p:cNvSpPr txBox="1">
            <a:spLocks noChangeArrowheads="1"/>
          </p:cNvSpPr>
          <p:nvPr/>
        </p:nvSpPr>
        <p:spPr bwMode="auto">
          <a:xfrm>
            <a:off x="2195512" y="908050"/>
            <a:ext cx="1943100" cy="504825"/>
          </a:xfrm>
          <a:prstGeom prst="rect">
            <a:avLst/>
          </a:prstGeom>
          <a:solidFill>
            <a:srgbClr val="FFFF99"/>
          </a:solidFill>
          <a:ln w="9525">
            <a:solidFill>
              <a:srgbClr val="000000"/>
            </a:solidFill>
            <a:miter lim="800000"/>
            <a:headEnd/>
            <a:tailEnd/>
          </a:ln>
        </p:spPr>
        <p:txBody>
          <a:bodyPr/>
          <a:lstStyle/>
          <a:p>
            <a:r>
              <a:rPr lang="es-ES" sz="1200" b="1">
                <a:solidFill>
                  <a:srgbClr val="191919"/>
                </a:solidFill>
                <a:latin typeface="Arial" pitchFamily="34" charset="0"/>
              </a:rPr>
              <a:t> REDISEÑO DEL PROGRAMA</a:t>
            </a:r>
            <a:endParaRPr lang="es-ES">
              <a:solidFill>
                <a:srgbClr val="191919"/>
              </a:solidFill>
            </a:endParaRPr>
          </a:p>
        </p:txBody>
      </p:sp>
      <p:sp>
        <p:nvSpPr>
          <p:cNvPr id="25" name="Text Box 24"/>
          <p:cNvSpPr txBox="1">
            <a:spLocks noChangeArrowheads="1"/>
          </p:cNvSpPr>
          <p:nvPr/>
        </p:nvSpPr>
        <p:spPr bwMode="auto">
          <a:xfrm>
            <a:off x="4573587" y="5589588"/>
            <a:ext cx="1943100" cy="503237"/>
          </a:xfrm>
          <a:prstGeom prst="rect">
            <a:avLst/>
          </a:prstGeom>
          <a:solidFill>
            <a:srgbClr val="FFFF99"/>
          </a:solidFill>
          <a:ln w="9525">
            <a:solidFill>
              <a:srgbClr val="000000"/>
            </a:solidFill>
            <a:miter lim="800000"/>
            <a:headEnd/>
            <a:tailEnd/>
          </a:ln>
        </p:spPr>
        <p:txBody>
          <a:bodyPr/>
          <a:lstStyle/>
          <a:p>
            <a:r>
              <a:rPr lang="es-ES" sz="1200" b="1">
                <a:solidFill>
                  <a:srgbClr val="191919"/>
                </a:solidFill>
                <a:latin typeface="Arial" pitchFamily="34" charset="0"/>
              </a:rPr>
              <a:t> CAPACITACIÓN DE DOCENTES</a:t>
            </a:r>
            <a:endParaRPr lang="es-ES">
              <a:solidFill>
                <a:srgbClr val="19191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 Box 3"/>
          <p:cNvSpPr txBox="1">
            <a:spLocks noChangeArrowheads="1"/>
          </p:cNvSpPr>
          <p:nvPr/>
        </p:nvSpPr>
        <p:spPr bwMode="auto">
          <a:xfrm>
            <a:off x="5795963" y="4572008"/>
            <a:ext cx="3097212" cy="457200"/>
          </a:xfrm>
          <a:prstGeom prst="rect">
            <a:avLst/>
          </a:prstGeom>
          <a:solidFill>
            <a:srgbClr val="FF6600"/>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FFF900"/>
            </a:extrusionClr>
          </a:sp3d>
        </p:spPr>
        <p:txBody>
          <a:bodyPr>
            <a:spAutoFit/>
            <a:flatTx/>
          </a:bodyPr>
          <a:lstStyle/>
          <a:p>
            <a:pPr algn="r">
              <a:spcBef>
                <a:spcPct val="50000"/>
              </a:spcBef>
            </a:pPr>
            <a:r>
              <a:rPr lang="es-MX" b="1" dirty="0">
                <a:latin typeface="Arial" pitchFamily="34" charset="0"/>
              </a:rPr>
              <a:t>Evaluación en línea</a:t>
            </a:r>
            <a:endParaRPr lang="en-US" b="1" dirty="0">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graphicFrame>
        <p:nvGraphicFramePr>
          <p:cNvPr id="5122" name="Object 2"/>
          <p:cNvGraphicFramePr>
            <a:graphicFrameLocks noChangeAspect="1"/>
          </p:cNvGraphicFramePr>
          <p:nvPr/>
        </p:nvGraphicFramePr>
        <p:xfrm>
          <a:off x="857224" y="1500174"/>
          <a:ext cx="7610457" cy="5072098"/>
        </p:xfrm>
        <a:graphic>
          <a:graphicData uri="http://schemas.openxmlformats.org/presentationml/2006/ole">
            <p:oleObj spid="_x0000_s5122" name="Gráfico" r:id="rId3" imgW="6570000" imgH="381384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strVal val="#ppt_w*0.05"/>
                                          </p:val>
                                        </p:tav>
                                        <p:tav tm="100000">
                                          <p:val>
                                            <p:strVal val="#ppt_w"/>
                                          </p:val>
                                        </p:tav>
                                      </p:tavLst>
                                    </p:anim>
                                    <p:anim calcmode="lin" valueType="num">
                                      <p:cBhvr>
                                        <p:cTn id="8" dur="500" fill="hold"/>
                                        <p:tgtEl>
                                          <p:spTgt spid="5122"/>
                                        </p:tgtEl>
                                        <p:attrNameLst>
                                          <p:attrName>ppt_h</p:attrName>
                                        </p:attrNameLst>
                                      </p:cBhvr>
                                      <p:tavLst>
                                        <p:tav tm="0">
                                          <p:val>
                                            <p:strVal val="#ppt_h"/>
                                          </p:val>
                                        </p:tav>
                                        <p:tav tm="100000">
                                          <p:val>
                                            <p:strVal val="#ppt_h"/>
                                          </p:val>
                                        </p:tav>
                                      </p:tavLst>
                                    </p:anim>
                                    <p:anim calcmode="lin" valueType="num">
                                      <p:cBhvr>
                                        <p:cTn id="9" dur="500" fill="hold"/>
                                        <p:tgtEl>
                                          <p:spTgt spid="5122"/>
                                        </p:tgtEl>
                                        <p:attrNameLst>
                                          <p:attrName>ppt_x</p:attrName>
                                        </p:attrNameLst>
                                      </p:cBhvr>
                                      <p:tavLst>
                                        <p:tav tm="0">
                                          <p:val>
                                            <p:strVal val="#ppt_x-.2"/>
                                          </p:val>
                                        </p:tav>
                                        <p:tav tm="100000">
                                          <p:val>
                                            <p:strVal val="#ppt_x"/>
                                          </p:val>
                                        </p:tav>
                                      </p:tavLst>
                                    </p:anim>
                                    <p:anim calcmode="lin" valueType="num">
                                      <p:cBhvr>
                                        <p:cTn id="10" dur="500" fill="hold"/>
                                        <p:tgtEl>
                                          <p:spTgt spid="5122"/>
                                        </p:tgtEl>
                                        <p:attrNameLst>
                                          <p:attrName>ppt_y</p:attrName>
                                        </p:attrNameLst>
                                      </p:cBhvr>
                                      <p:tavLst>
                                        <p:tav tm="0">
                                          <p:val>
                                            <p:strVal val="#ppt_y"/>
                                          </p:val>
                                        </p:tav>
                                        <p:tav tm="100000">
                                          <p:val>
                                            <p:strVal val="#ppt_y"/>
                                          </p:val>
                                        </p:tav>
                                      </p:tavLst>
                                    </p:anim>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1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graphicFrame>
        <p:nvGraphicFramePr>
          <p:cNvPr id="6146" name="Object 2"/>
          <p:cNvGraphicFramePr>
            <a:graphicFrameLocks noChangeAspect="1"/>
          </p:cNvGraphicFramePr>
          <p:nvPr/>
        </p:nvGraphicFramePr>
        <p:xfrm>
          <a:off x="1214438" y="1420813"/>
          <a:ext cx="5808662" cy="4367212"/>
        </p:xfrm>
        <a:graphic>
          <a:graphicData uri="http://schemas.openxmlformats.org/presentationml/2006/ole">
            <p:oleObj spid="_x0000_s6146" name="Worksheet" r:id="rId3" imgW="6981749" imgH="5248326" progId="Excel.Shee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Text Box 2"/>
          <p:cNvSpPr txBox="1">
            <a:spLocks noChangeArrowheads="1"/>
          </p:cNvSpPr>
          <p:nvPr/>
        </p:nvSpPr>
        <p:spPr bwMode="auto">
          <a:xfrm>
            <a:off x="1485900" y="339725"/>
            <a:ext cx="6172200" cy="712788"/>
          </a:xfrm>
          <a:prstGeom prst="rect">
            <a:avLst/>
          </a:prstGeom>
          <a:noFill/>
          <a:ln w="9525">
            <a:noFill/>
            <a:miter lim="800000"/>
            <a:headEnd/>
            <a:tailEnd/>
          </a:ln>
        </p:spPr>
        <p:txBody>
          <a:bodyPr>
            <a:spAutoFit/>
          </a:bodyPr>
          <a:lstStyle/>
          <a:p>
            <a:pPr defTabSz="912813">
              <a:spcBef>
                <a:spcPct val="20000"/>
              </a:spcBef>
            </a:pPr>
            <a:r>
              <a:rPr lang="es-MX" b="1">
                <a:solidFill>
                  <a:schemeClr val="bg1"/>
                </a:solidFill>
                <a:latin typeface="Verdana" pitchFamily="34" charset="0"/>
              </a:rPr>
              <a:t>PROMEDIOS POR SEDE</a:t>
            </a:r>
            <a:r>
              <a:rPr lang="es-MX" sz="2000" b="1">
                <a:solidFill>
                  <a:schemeClr val="bg1"/>
                </a:solidFill>
                <a:latin typeface="Verdana" pitchFamily="34" charset="0"/>
              </a:rPr>
              <a:t>  </a:t>
            </a:r>
          </a:p>
          <a:p>
            <a:pPr defTabSz="912813">
              <a:spcBef>
                <a:spcPct val="20000"/>
              </a:spcBef>
            </a:pPr>
            <a:r>
              <a:rPr lang="es-MX" sz="1400" b="1">
                <a:solidFill>
                  <a:schemeClr val="bg1"/>
                </a:solidFill>
                <a:latin typeface="Verdana" pitchFamily="34" charset="0"/>
              </a:rPr>
              <a:t>2007</a:t>
            </a:r>
          </a:p>
        </p:txBody>
      </p:sp>
      <p:graphicFrame>
        <p:nvGraphicFramePr>
          <p:cNvPr id="173063" name="Object 7"/>
          <p:cNvGraphicFramePr>
            <a:graphicFrameLocks noChangeAspect="1"/>
          </p:cNvGraphicFramePr>
          <p:nvPr/>
        </p:nvGraphicFramePr>
        <p:xfrm>
          <a:off x="503238" y="1125538"/>
          <a:ext cx="8172450" cy="5616575"/>
        </p:xfrm>
        <a:graphic>
          <a:graphicData uri="http://schemas.openxmlformats.org/presentationml/2006/ole">
            <p:oleObj spid="_x0000_s7170" name="Gráfico" r:id="rId3" imgW="9715500" imgH="6953402" progId="Excel.Sheet.8">
              <p:embed/>
            </p:oleObj>
          </a:graphicData>
        </a:graphic>
      </p:graphicFrame>
      <p:sp>
        <p:nvSpPr>
          <p:cNvPr id="173064" name="Rectangle 8"/>
          <p:cNvSpPr>
            <a:spLocks noChangeArrowheads="1"/>
          </p:cNvSpPr>
          <p:nvPr/>
        </p:nvSpPr>
        <p:spPr bwMode="auto">
          <a:xfrm>
            <a:off x="1476375" y="5661025"/>
            <a:ext cx="6194425" cy="904875"/>
          </a:xfrm>
          <a:prstGeom prst="rect">
            <a:avLst/>
          </a:prstGeom>
          <a:solidFill>
            <a:schemeClr val="bg1"/>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r>
              <a:rPr lang="es-MX" sz="1600">
                <a:solidFill>
                  <a:srgbClr val="003366"/>
                </a:solidFill>
                <a:latin typeface="Arial" pitchFamily="34" charset="0"/>
                <a:ea typeface="ＭＳ Ｐゴシック"/>
                <a:cs typeface="ＭＳ Ｐゴシック"/>
              </a:rPr>
              <a:t>SEDES LASALLISTAS </a:t>
            </a:r>
            <a:endParaRPr lang="es-ES" sz="1600">
              <a:solidFill>
                <a:srgbClr val="003366"/>
              </a:solidFill>
              <a:latin typeface="Arial" pitchFamily="34" charset="0"/>
              <a:ea typeface="ＭＳ Ｐゴシック"/>
              <a:cs typeface="ＭＳ Ｐゴシック"/>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endParaRPr lang="en-US"/>
          </a:p>
        </p:txBody>
      </p:sp>
      <p:sp>
        <p:nvSpPr>
          <p:cNvPr id="174083" name="Rectangle 3"/>
          <p:cNvSpPr>
            <a:spLocks noGrp="1" noChangeArrowheads="1"/>
          </p:cNvSpPr>
          <p:nvPr>
            <p:ph type="body" idx="1"/>
          </p:nvPr>
        </p:nvSpPr>
        <p:spPr/>
        <p:txBody>
          <a:bodyPr/>
          <a:lstStyle/>
          <a:p>
            <a:endParaRPr lang="en-US"/>
          </a:p>
        </p:txBody>
      </p:sp>
      <p:pic>
        <p:nvPicPr>
          <p:cNvPr id="174084"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FF9900"/>
          </a:solidFill>
        </p:spPr>
      </p:pic>
      <p:sp>
        <p:nvSpPr>
          <p:cNvPr id="174085" name="Rectangle 5"/>
          <p:cNvSpPr>
            <a:spLocks noChangeArrowheads="1"/>
          </p:cNvSpPr>
          <p:nvPr/>
        </p:nvSpPr>
        <p:spPr bwMode="auto">
          <a:xfrm>
            <a:off x="0" y="6143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74086" name="Object 6"/>
          <p:cNvGraphicFramePr>
            <a:graphicFrameLocks noChangeAspect="1"/>
          </p:cNvGraphicFramePr>
          <p:nvPr/>
        </p:nvGraphicFramePr>
        <p:xfrm>
          <a:off x="468313" y="620713"/>
          <a:ext cx="8334375" cy="5629275"/>
        </p:xfrm>
        <a:graphic>
          <a:graphicData uri="http://schemas.openxmlformats.org/presentationml/2006/ole">
            <p:oleObj spid="_x0000_s8194" name="Gráfico" r:id="rId4" imgW="8334451" imgH="5619902" progId="MSGraph.Chart.8">
              <p:embed/>
            </p:oleObj>
          </a:graphicData>
        </a:graphic>
      </p:graphicFrame>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graphicFrame>
        <p:nvGraphicFramePr>
          <p:cNvPr id="9218" name="Object 2"/>
          <p:cNvGraphicFramePr>
            <a:graphicFrameLocks noChangeAspect="1"/>
          </p:cNvGraphicFramePr>
          <p:nvPr/>
        </p:nvGraphicFramePr>
        <p:xfrm>
          <a:off x="142844" y="1944707"/>
          <a:ext cx="8604250" cy="4341813"/>
        </p:xfrm>
        <a:graphic>
          <a:graphicData uri="http://schemas.openxmlformats.org/presentationml/2006/ole">
            <p:oleObj spid="_x0000_s9218" name="Gráfico" r:id="rId3" imgW="8753551" imgH="2324100" progId="MSGraph.Char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Text Box 5"/>
          <p:cNvSpPr txBox="1">
            <a:spLocks noChangeArrowheads="1"/>
          </p:cNvSpPr>
          <p:nvPr/>
        </p:nvSpPr>
        <p:spPr bwMode="auto">
          <a:xfrm>
            <a:off x="2644898" y="1409721"/>
            <a:ext cx="3727302" cy="584775"/>
          </a:xfrm>
          <a:prstGeom prst="rect">
            <a:avLst/>
          </a:prstGeom>
          <a:noFill/>
          <a:ln w="9525">
            <a:noFill/>
            <a:miter lim="800000"/>
            <a:headEnd/>
            <a:tailEnd/>
          </a:ln>
          <a:effectLst/>
        </p:spPr>
        <p:txBody>
          <a:bodyPr wrap="none">
            <a:spAutoFit/>
          </a:bodyPr>
          <a:lstStyle/>
          <a:p>
            <a:pPr algn="l"/>
            <a:r>
              <a:rPr lang="es-MX" sz="3200" b="1" dirty="0" smtClean="0">
                <a:solidFill>
                  <a:schemeClr val="bg1"/>
                </a:solidFill>
                <a:latin typeface="Arial" pitchFamily="34" charset="0"/>
              </a:rPr>
              <a:t>--------------------------</a:t>
            </a:r>
            <a:endParaRPr lang="en-US" sz="3200" b="1" dirty="0">
              <a:solidFill>
                <a:schemeClr val="bg1"/>
              </a:solidFill>
              <a:latin typeface="Arial" pitchFamily="34" charset="0"/>
            </a:endParaRPr>
          </a:p>
        </p:txBody>
      </p:sp>
      <p:sp>
        <p:nvSpPr>
          <p:cNvPr id="4" name="Text Box 6"/>
          <p:cNvSpPr txBox="1">
            <a:spLocks noChangeArrowheads="1"/>
          </p:cNvSpPr>
          <p:nvPr/>
        </p:nvSpPr>
        <p:spPr bwMode="auto">
          <a:xfrm>
            <a:off x="-32" y="2066946"/>
            <a:ext cx="8351837" cy="4362450"/>
          </a:xfrm>
          <a:prstGeom prst="rect">
            <a:avLst/>
          </a:prstGeom>
          <a:noFill/>
          <a:ln w="9525">
            <a:noFill/>
            <a:miter lim="800000"/>
            <a:headEnd/>
            <a:tailEnd/>
          </a:ln>
          <a:effectLst/>
        </p:spPr>
        <p:txBody>
          <a:bodyPr>
            <a:spAutoFit/>
          </a:bodyPr>
          <a:lstStyle/>
          <a:p>
            <a:pPr marL="342900" indent="-342900" algn="just">
              <a:buFontTx/>
              <a:buAutoNum type="arabicPeriod"/>
            </a:pPr>
            <a:r>
              <a:rPr lang="es-MX" sz="2800" b="1" dirty="0">
                <a:solidFill>
                  <a:schemeClr val="bg1"/>
                </a:solidFill>
                <a:latin typeface="Arial" pitchFamily="34" charset="0"/>
              </a:rPr>
              <a:t>La sistematización de los procesos propicia </a:t>
            </a:r>
          </a:p>
          <a:p>
            <a:pPr marL="342900" indent="-342900" algn="just"/>
            <a:r>
              <a:rPr lang="es-MX" sz="2800" b="1" dirty="0">
                <a:solidFill>
                  <a:schemeClr val="bg1"/>
                </a:solidFill>
                <a:latin typeface="Arial" pitchFamily="34" charset="0"/>
              </a:rPr>
              <a:t>    un mejor acompañamiento así como potenciar el buen desempeño de los participantes.   </a:t>
            </a:r>
          </a:p>
          <a:p>
            <a:pPr marL="342900" indent="-342900" algn="just"/>
            <a:endParaRPr lang="es-MX" sz="2800" b="1" dirty="0">
              <a:solidFill>
                <a:schemeClr val="bg1"/>
              </a:solidFill>
              <a:latin typeface="Arial" pitchFamily="34" charset="0"/>
            </a:endParaRPr>
          </a:p>
          <a:p>
            <a:pPr marL="342900" indent="-342900" algn="just">
              <a:buFontTx/>
              <a:buAutoNum type="arabicPeriod" startAt="2"/>
            </a:pPr>
            <a:r>
              <a:rPr lang="es-MX" sz="2800" b="1" dirty="0">
                <a:solidFill>
                  <a:schemeClr val="bg1"/>
                </a:solidFill>
                <a:latin typeface="Arial" pitchFamily="34" charset="0"/>
              </a:rPr>
              <a:t>La convergencia de tecnologías permite dar un mayor y mejor  dinámica a los procesos de aprendizaje y enseñanza, así como atender las individualidades de los participantes.</a:t>
            </a:r>
          </a:p>
          <a:p>
            <a:pPr marL="342900" indent="-342900" algn="just"/>
            <a:endParaRPr lang="es-MX" sz="28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571472" y="1500174"/>
            <a:ext cx="7772400" cy="5040313"/>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100000"/>
              </a:lnSpc>
              <a:spcBef>
                <a:spcPct val="0"/>
              </a:spcBef>
              <a:spcAft>
                <a:spcPts val="0"/>
              </a:spcAft>
              <a:buClr>
                <a:srgbClr val="0070C0"/>
              </a:buClr>
              <a:buSzPct val="73000"/>
              <a:buFontTx/>
              <a:buNone/>
              <a:tabLst/>
              <a:defRPr/>
            </a:pPr>
            <a:r>
              <a:rPr lang="es-MX" sz="2800" b="1" dirty="0" smtClean="0">
                <a:solidFill>
                  <a:schemeClr val="bg1"/>
                </a:solidFill>
                <a:latin typeface="Arial" pitchFamily="34" charset="0"/>
              </a:rPr>
              <a:t>3.Los entornos de aprendizaje permiten crear un modelo flexible que innova el proceso de A-E y propicia  mejores relaciones entre los actores</a:t>
            </a:r>
          </a:p>
          <a:p>
            <a:pPr marL="533400" marR="0" lvl="0" indent="-533400" algn="just" defTabSz="914400" rtl="0" eaLnBrk="1" fontAlgn="auto" latinLnBrk="0" hangingPunct="1">
              <a:lnSpc>
                <a:spcPct val="100000"/>
              </a:lnSpc>
              <a:spcBef>
                <a:spcPct val="0"/>
              </a:spcBef>
              <a:spcAft>
                <a:spcPts val="0"/>
              </a:spcAft>
              <a:buClr>
                <a:srgbClr val="0070C0"/>
              </a:buClr>
              <a:buSzPct val="73000"/>
              <a:buFontTx/>
              <a:buNone/>
              <a:tabLst/>
              <a:defRPr/>
            </a:pPr>
            <a:endParaRPr lang="es-MX" sz="2800" b="1" dirty="0" smtClean="0">
              <a:solidFill>
                <a:schemeClr val="bg1"/>
              </a:solidFill>
              <a:latin typeface="Arial" pitchFamily="34" charset="0"/>
            </a:endParaRPr>
          </a:p>
          <a:p>
            <a:pPr marL="533400" marR="0" lvl="0" indent="-533400" algn="just" defTabSz="914400" rtl="0" eaLnBrk="1" fontAlgn="auto" latinLnBrk="0" hangingPunct="1">
              <a:lnSpc>
                <a:spcPct val="100000"/>
              </a:lnSpc>
              <a:spcBef>
                <a:spcPct val="0"/>
              </a:spcBef>
              <a:spcAft>
                <a:spcPts val="0"/>
              </a:spcAft>
              <a:buClr>
                <a:srgbClr val="0070C0"/>
              </a:buClr>
              <a:buSzPct val="73000"/>
              <a:buFontTx/>
              <a:buAutoNum type="arabicPeriod" startAt="4"/>
              <a:tabLst/>
              <a:defRPr/>
            </a:pPr>
            <a:r>
              <a:rPr lang="es-MX" sz="2800" b="1" dirty="0" smtClean="0">
                <a:solidFill>
                  <a:schemeClr val="bg1"/>
                </a:solidFill>
                <a:latin typeface="Arial" pitchFamily="34" charset="0"/>
              </a:rPr>
              <a:t>Los procesos educativos mediados por las TIC´S permiten al alumno desarrollar habilidades que favorecen la construcción de aprendizajes, en diversos contextos multiculturales y multilingües</a:t>
            </a:r>
            <a:endParaRPr lang="en-US" sz="28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785786" y="2143116"/>
            <a:ext cx="7344816" cy="3385542"/>
          </a:xfrm>
          <a:prstGeom prst="rect">
            <a:avLst/>
          </a:prstGeom>
          <a:noFill/>
        </p:spPr>
        <p:txBody>
          <a:bodyPr wrap="square" rtlCol="0">
            <a:spAutoFit/>
          </a:bodyPr>
          <a:lstStyle/>
          <a:p>
            <a:pPr algn="just"/>
            <a:r>
              <a:rPr lang="es-MX" sz="2800" dirty="0" smtClean="0">
                <a:solidFill>
                  <a:schemeClr val="bg1"/>
                </a:solidFill>
              </a:rPr>
              <a:t> La acción y el efecto de instituir un equipamiento de Tecnologías de la Información y la Comunicación (TIC) en la era de la globalización y al servicio de las </a:t>
            </a:r>
            <a:r>
              <a:rPr lang="es-MX" sz="2800" u="sng" dirty="0" smtClean="0">
                <a:solidFill>
                  <a:schemeClr val="bg1"/>
                </a:solidFill>
              </a:rPr>
              <a:t>instituciones públicas </a:t>
            </a:r>
            <a:r>
              <a:rPr lang="es-MX" sz="2800" dirty="0" smtClean="0">
                <a:solidFill>
                  <a:schemeClr val="bg1"/>
                </a:solidFill>
              </a:rPr>
              <a:t>de </a:t>
            </a:r>
            <a:r>
              <a:rPr lang="es-MX" sz="2800" u="sng" dirty="0" smtClean="0">
                <a:solidFill>
                  <a:schemeClr val="bg1"/>
                </a:solidFill>
              </a:rPr>
              <a:t>educación superior (IES)  </a:t>
            </a:r>
            <a:r>
              <a:rPr lang="es-MX" sz="2800" dirty="0" smtClean="0">
                <a:solidFill>
                  <a:schemeClr val="bg1"/>
                </a:solidFill>
              </a:rPr>
              <a:t>sólo tiene sentido si se ubica en la dimensión de las sociedades del conocimiento.</a:t>
            </a:r>
            <a:endParaRPr lang="es-ES" sz="2800"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1643042" y="1500174"/>
            <a:ext cx="5857916" cy="4929222"/>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Rectangle 4"/>
          <p:cNvSpPr txBox="1">
            <a:spLocks noChangeArrowheads="1"/>
          </p:cNvSpPr>
          <p:nvPr/>
        </p:nvSpPr>
        <p:spPr>
          <a:xfrm>
            <a:off x="285720" y="1285860"/>
            <a:ext cx="8429652" cy="1332321"/>
          </a:xfrm>
          <a:prstGeom prst="rect">
            <a:avLst/>
          </a:prstGeom>
          <a:solidFill>
            <a:srgbClr val="FFFF99"/>
          </a:solidFill>
          <a:scene3d>
            <a:camera prst="legacyPerspectiveTopRight"/>
            <a:lightRig rig="legacyFlat3" dir="b"/>
          </a:scene3d>
          <a:sp3d extrusionH="887400" prstMaterial="legacyMatte">
            <a:bevelT w="13500" h="13500" prst="angle"/>
            <a:bevelB w="13500" h="13500" prst="angle"/>
            <a:extrusionClr>
              <a:srgbClr val="6699FF"/>
            </a:extrusionClr>
          </a:sp3d>
        </p:spPr>
        <p:txBody>
          <a:bodyPr vert="horz" lIns="91440" tIns="45720" rIns="91440" bIns="45720" rtlCol="0" anchor="ctr">
            <a:noAutofit/>
            <a:flatTx/>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solidFill>
                    <a:sysClr val="windowText" lastClr="000000"/>
                  </a:solidFill>
                </a:ln>
                <a:solidFill>
                  <a:schemeClr val="tx1"/>
                </a:solidFill>
                <a:effectLst>
                  <a:innerShdw blurRad="63500" dist="50800" dir="18900000">
                    <a:prstClr val="black"/>
                  </a:innerShdw>
                </a:effectLst>
                <a:uLnTx/>
                <a:uFillTx/>
                <a:latin typeface="Arial" pitchFamily="34" charset="0"/>
                <a:ea typeface="+mj-ea"/>
                <a:cs typeface="Arial" pitchFamily="34" charset="0"/>
              </a:rPr>
              <a:t>UNIVERSIDAD LA SALLE </a:t>
            </a:r>
            <a:br>
              <a:rPr kumimoji="0" lang="es-MX" sz="4000" b="1" i="0" u="none" strike="noStrike" kern="1200" cap="none" spc="0" normalizeH="0" baseline="0" noProof="0" dirty="0" smtClean="0">
                <a:ln>
                  <a:solidFill>
                    <a:sysClr val="windowText" lastClr="000000"/>
                  </a:solidFill>
                </a:ln>
                <a:solidFill>
                  <a:schemeClr val="tx1"/>
                </a:solidFill>
                <a:effectLst>
                  <a:innerShdw blurRad="63500" dist="50800" dir="18900000">
                    <a:prstClr val="black"/>
                  </a:innerShdw>
                </a:effectLst>
                <a:uLnTx/>
                <a:uFillTx/>
                <a:latin typeface="Arial" pitchFamily="34" charset="0"/>
                <a:ea typeface="+mj-ea"/>
                <a:cs typeface="Arial" pitchFamily="34" charset="0"/>
              </a:rPr>
            </a:br>
            <a:r>
              <a:rPr kumimoji="0" lang="es-MX" sz="4000" b="1" i="0" u="none" strike="noStrike" kern="1200" cap="none" spc="0" normalizeH="0" baseline="0" noProof="0" dirty="0" smtClean="0">
                <a:ln>
                  <a:solidFill>
                    <a:sysClr val="windowText" lastClr="000000"/>
                  </a:solidFill>
                </a:ln>
                <a:solidFill>
                  <a:schemeClr val="tx1"/>
                </a:solidFill>
                <a:effectLst>
                  <a:innerShdw blurRad="63500" dist="50800" dir="18900000">
                    <a:prstClr val="black"/>
                  </a:innerShdw>
                </a:effectLst>
                <a:uLnTx/>
                <a:uFillTx/>
                <a:latin typeface="Arial" pitchFamily="34" charset="0"/>
                <a:ea typeface="+mj-ea"/>
                <a:cs typeface="Arial" pitchFamily="34" charset="0"/>
              </a:rPr>
              <a:t>México</a:t>
            </a:r>
            <a:endParaRPr kumimoji="0" lang="en-US" sz="4000" b="1" i="0" u="none" strike="noStrike" kern="1200" cap="none" spc="0" normalizeH="0" baseline="0" noProof="0" dirty="0">
              <a:ln>
                <a:solidFill>
                  <a:sysClr val="windowText" lastClr="000000"/>
                </a:solidFill>
              </a:ln>
              <a:solidFill>
                <a:schemeClr val="tx1"/>
              </a:solidFill>
              <a:effectLst>
                <a:innerShdw blurRad="63500" dist="50800" dir="18900000">
                  <a:prstClr val="black"/>
                </a:innerShdw>
              </a:effectLst>
              <a:uLnTx/>
              <a:uFillTx/>
              <a:latin typeface="Arial" pitchFamily="34" charset="0"/>
              <a:ea typeface="+mj-ea"/>
              <a:cs typeface="Arial" pitchFamily="34" charset="0"/>
            </a:endParaRPr>
          </a:p>
        </p:txBody>
      </p:sp>
      <p:sp>
        <p:nvSpPr>
          <p:cNvPr id="4" name="Rectangle 6"/>
          <p:cNvSpPr>
            <a:spLocks noChangeArrowheads="1"/>
          </p:cNvSpPr>
          <p:nvPr/>
        </p:nvSpPr>
        <p:spPr bwMode="auto">
          <a:xfrm>
            <a:off x="3500430" y="2571744"/>
            <a:ext cx="3429024" cy="2708434"/>
          </a:xfrm>
          <a:prstGeom prst="rect">
            <a:avLst/>
          </a:prstGeom>
          <a:solidFill>
            <a:srgbClr val="FFFF99"/>
          </a:solidFill>
          <a:ln w="9525">
            <a:solidFill>
              <a:srgbClr val="FFFF99"/>
            </a:solidFill>
            <a:miter lim="800000"/>
            <a:headEnd/>
            <a:tailEnd/>
          </a:ln>
          <a:effectLst>
            <a:outerShdw dist="107763" dir="18900000" algn="ctr" rotWithShape="0">
              <a:srgbClr val="6699FF">
                <a:alpha val="50000"/>
              </a:srgbClr>
            </a:outerShdw>
          </a:effectLst>
        </p:spPr>
        <p:txBody>
          <a:bodyPr wrap="square">
            <a:spAutoFit/>
          </a:bodyPr>
          <a:lstStyle/>
          <a:p>
            <a:endParaRPr lang="es-ES" b="1" dirty="0">
              <a:latin typeface="Arial" pitchFamily="34" charset="0"/>
            </a:endParaRPr>
          </a:p>
          <a:p>
            <a:r>
              <a:rPr lang="es-ES" sz="2400" b="1" dirty="0">
                <a:latin typeface="Arial" pitchFamily="34" charset="0"/>
              </a:rPr>
              <a:t>Avances en el diseño de entornos virtuales que apoyan   la construcción de   aprendizajes.</a:t>
            </a:r>
          </a:p>
          <a:p>
            <a:endParaRPr lang="es-ES" sz="3200" b="1" dirty="0">
              <a:latin typeface="Arial" pitchFamily="34" charset="0"/>
            </a:endParaRPr>
          </a:p>
        </p:txBody>
      </p:sp>
      <p:pic>
        <p:nvPicPr>
          <p:cNvPr id="6" name="Picture 7" descr="01color"/>
          <p:cNvPicPr>
            <a:picLocks noChangeAspect="1" noChangeArrowheads="1"/>
          </p:cNvPicPr>
          <p:nvPr/>
        </p:nvPicPr>
        <p:blipFill>
          <a:blip r:embed="rId2" cstate="print"/>
          <a:srcRect/>
          <a:stretch>
            <a:fillRect/>
          </a:stretch>
        </p:blipFill>
        <p:spPr bwMode="auto">
          <a:xfrm>
            <a:off x="285720" y="2643182"/>
            <a:ext cx="3143272" cy="3214710"/>
          </a:xfrm>
          <a:prstGeom prst="rect">
            <a:avLst/>
          </a:prstGeom>
          <a:noFill/>
          <a:effectLst>
            <a:outerShdw dist="107763" dir="18900000" algn="ctr" rotWithShape="0">
              <a:srgbClr val="6699FF">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643050"/>
            <a:ext cx="7056784" cy="5201424"/>
          </a:xfrm>
          <a:prstGeom prst="rect">
            <a:avLst/>
          </a:prstGeom>
          <a:noFill/>
        </p:spPr>
        <p:txBody>
          <a:bodyPr wrap="square" rtlCol="0">
            <a:spAutoFit/>
          </a:bodyPr>
          <a:lstStyle/>
          <a:p>
            <a:pPr algn="just"/>
            <a:r>
              <a:rPr lang="es-MX" sz="2800" dirty="0" smtClean="0">
                <a:solidFill>
                  <a:schemeClr val="bg1"/>
                </a:solidFill>
              </a:rPr>
              <a:t>Con frecuencia se utilizan indistintamente los términos </a:t>
            </a:r>
            <a:r>
              <a:rPr lang="es-MX" sz="2800" i="1" dirty="0" smtClean="0">
                <a:solidFill>
                  <a:schemeClr val="bg1"/>
                </a:solidFill>
              </a:rPr>
              <a:t>sociedades de la información (SI) y sociedades del conocimiento (SC)</a:t>
            </a:r>
            <a:r>
              <a:rPr lang="es-MX" sz="2800" dirty="0" smtClean="0">
                <a:solidFill>
                  <a:schemeClr val="bg1"/>
                </a:solidFill>
              </a:rPr>
              <a:t>. </a:t>
            </a:r>
          </a:p>
          <a:p>
            <a:pPr algn="just"/>
            <a:endParaRPr lang="es-MX" sz="2800" dirty="0" smtClean="0">
              <a:solidFill>
                <a:schemeClr val="bg1"/>
              </a:solidFill>
            </a:endParaRPr>
          </a:p>
          <a:p>
            <a:pPr algn="just"/>
            <a:r>
              <a:rPr lang="es-MX" sz="2800" dirty="0" smtClean="0">
                <a:solidFill>
                  <a:schemeClr val="bg1"/>
                </a:solidFill>
              </a:rPr>
              <a:t>La información se dimensiona en este trabajo como un insumo del proceso de construcción de conocimientos.</a:t>
            </a:r>
          </a:p>
          <a:p>
            <a:pPr algn="just"/>
            <a:endParaRPr lang="es-MX" sz="2800" dirty="0" smtClean="0">
              <a:solidFill>
                <a:schemeClr val="bg1"/>
              </a:solidFill>
            </a:endParaRPr>
          </a:p>
          <a:p>
            <a:pPr algn="just"/>
            <a:r>
              <a:rPr lang="es-MX" sz="2800" dirty="0" smtClean="0">
                <a:solidFill>
                  <a:schemeClr val="bg1"/>
                </a:solidFill>
              </a:rPr>
              <a:t>En los dos casos se usa los conceptos en plural puesto que no existe un modelo único de este tipo de sociedades. </a:t>
            </a:r>
            <a:endParaRPr lang="es-ES" sz="2800" dirty="0" smtClean="0">
              <a:solidFill>
                <a:schemeClr val="bg1"/>
              </a:solidFill>
            </a:endParaRPr>
          </a:p>
          <a:p>
            <a:pPr algn="just"/>
            <a:endParaRPr lang="es-E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643050"/>
            <a:ext cx="7056784" cy="4339650"/>
          </a:xfrm>
          <a:prstGeom prst="rect">
            <a:avLst/>
          </a:prstGeom>
          <a:noFill/>
        </p:spPr>
        <p:txBody>
          <a:bodyPr wrap="square" rtlCol="0">
            <a:spAutoFit/>
          </a:bodyPr>
          <a:lstStyle/>
          <a:p>
            <a:pPr algn="just"/>
            <a:r>
              <a:rPr lang="es-MX" sz="2800" dirty="0" smtClean="0">
                <a:solidFill>
                  <a:schemeClr val="bg1"/>
                </a:solidFill>
              </a:rPr>
              <a:t>Es por ello que en las políticas de la UNESCO se emplea el término de </a:t>
            </a:r>
            <a:r>
              <a:rPr lang="es-MX" sz="2800" i="1" dirty="0" smtClean="0">
                <a:solidFill>
                  <a:schemeClr val="bg1"/>
                </a:solidFill>
              </a:rPr>
              <a:t>sociedades</a:t>
            </a:r>
            <a:r>
              <a:rPr lang="es-MX" sz="2800" dirty="0" smtClean="0">
                <a:solidFill>
                  <a:schemeClr val="bg1"/>
                </a:solidFill>
              </a:rPr>
              <a:t>  con la intención de “rechazar la unicidad de un modelo listo para su uso</a:t>
            </a:r>
            <a:r>
              <a:rPr lang="es-MX" sz="2800" i="1" dirty="0" smtClean="0">
                <a:solidFill>
                  <a:schemeClr val="bg1"/>
                </a:solidFill>
              </a:rPr>
              <a:t> </a:t>
            </a:r>
            <a:r>
              <a:rPr lang="es-MX" sz="2800" dirty="0" smtClean="0">
                <a:solidFill>
                  <a:schemeClr val="bg1"/>
                </a:solidFill>
              </a:rPr>
              <a:t>que no tenga suficientemente en cuenta la diversidad cultural y lingüística, único elemento que nos permite a todos reconocernos en los cambios que se están produciendo actualmente” (UNESCO, 2005: 17).</a:t>
            </a:r>
            <a:endParaRPr lang="es-ES" sz="2800" dirty="0" smtClean="0">
              <a:solidFill>
                <a:schemeClr val="bg1"/>
              </a:solidFill>
            </a:endParaRPr>
          </a:p>
          <a:p>
            <a:pPr algn="just"/>
            <a:endParaRPr lang="es-E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500174"/>
            <a:ext cx="7128792" cy="4401205"/>
          </a:xfrm>
          <a:prstGeom prst="rect">
            <a:avLst/>
          </a:prstGeom>
          <a:noFill/>
        </p:spPr>
        <p:txBody>
          <a:bodyPr wrap="square" rtlCol="0">
            <a:spAutoFit/>
          </a:bodyPr>
          <a:lstStyle/>
          <a:p>
            <a:pPr algn="just"/>
            <a:r>
              <a:rPr lang="es-MX" sz="2800" dirty="0" smtClean="0">
                <a:solidFill>
                  <a:schemeClr val="bg1"/>
                </a:solidFill>
              </a:rPr>
              <a:t>En este contexto el concepto </a:t>
            </a:r>
            <a:r>
              <a:rPr lang="es-MX" sz="2800" i="1" dirty="0" smtClean="0">
                <a:solidFill>
                  <a:schemeClr val="bg1"/>
                </a:solidFill>
              </a:rPr>
              <a:t>sociedades del conocimiento</a:t>
            </a:r>
            <a:r>
              <a:rPr lang="es-MX" sz="2800" dirty="0" smtClean="0">
                <a:solidFill>
                  <a:schemeClr val="bg1"/>
                </a:solidFill>
              </a:rPr>
              <a:t> comprende los saberes espirituales, sociales, intelectuales y científicos acumulados en cada tipo de sociedad.</a:t>
            </a:r>
          </a:p>
          <a:p>
            <a:pPr algn="just"/>
            <a:endParaRPr lang="es-MX" sz="2800" dirty="0" smtClean="0">
              <a:solidFill>
                <a:schemeClr val="bg1"/>
              </a:solidFill>
            </a:endParaRPr>
          </a:p>
          <a:p>
            <a:pPr algn="just"/>
            <a:r>
              <a:rPr lang="es-MX" sz="2800" dirty="0" smtClean="0">
                <a:solidFill>
                  <a:schemeClr val="bg1"/>
                </a:solidFill>
              </a:rPr>
              <a:t>Este mismo concepto se vincula con las sociedades basadas en las economías del conocimiento que se sustentan en la producción, distribución y uso de los saberes y de la información</a:t>
            </a:r>
            <a:endParaRPr lang="es-E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785786" y="1500174"/>
            <a:ext cx="7128792" cy="4339650"/>
          </a:xfrm>
          <a:prstGeom prst="rect">
            <a:avLst/>
          </a:prstGeom>
          <a:noFill/>
        </p:spPr>
        <p:txBody>
          <a:bodyPr wrap="square" rtlCol="0">
            <a:spAutoFit/>
          </a:bodyPr>
          <a:lstStyle/>
          <a:p>
            <a:pPr algn="just"/>
            <a:r>
              <a:rPr lang="es-MX" sz="2800" dirty="0" smtClean="0">
                <a:solidFill>
                  <a:schemeClr val="bg1"/>
                </a:solidFill>
              </a:rPr>
              <a:t>Para  Rodríguez (2005) las sociedades del conocimiento abarcan aquellas poblaciones que producen, distribuyen y emplean conocimiento, y utilizan de manera intensiva las tecnologías de la información y el conocimiento (TIC), lo que influye en la productividad y competitividad de las empresas y en todas las esferas sociales: la economía, la educación, el gobierno, entre otras.</a:t>
            </a:r>
            <a:endParaRPr lang="es-ES" sz="2800" dirty="0" smtClean="0">
              <a:solidFill>
                <a:schemeClr val="bg1"/>
              </a:solidFill>
            </a:endParaRPr>
          </a:p>
          <a:p>
            <a:endParaRPr lang="es-E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285720" y="1643050"/>
            <a:ext cx="8604448" cy="4832092"/>
          </a:xfrm>
          <a:prstGeom prst="rect">
            <a:avLst/>
          </a:prstGeom>
          <a:noFill/>
        </p:spPr>
        <p:txBody>
          <a:bodyPr wrap="square" rtlCol="0">
            <a:spAutoFit/>
          </a:bodyPr>
          <a:lstStyle/>
          <a:p>
            <a:pPr algn="just"/>
            <a:r>
              <a:rPr lang="es-MX" sz="2800" dirty="0" smtClean="0">
                <a:solidFill>
                  <a:schemeClr val="bg1"/>
                </a:solidFill>
              </a:rPr>
              <a:t>De manera similar, es pertinente precisar el concepto </a:t>
            </a:r>
            <a:r>
              <a:rPr lang="es-MX" sz="2800" i="1" dirty="0" smtClean="0">
                <a:solidFill>
                  <a:schemeClr val="bg1"/>
                </a:solidFill>
              </a:rPr>
              <a:t>TIC</a:t>
            </a:r>
            <a:r>
              <a:rPr lang="es-MX" sz="2800" dirty="0" smtClean="0">
                <a:solidFill>
                  <a:schemeClr val="bg1"/>
                </a:solidFill>
              </a:rPr>
              <a:t> con la intencionalidad de rescatarlo de su sentido ambiguo o reduccionista.  En este estudio se entiende por TIC el conjunto de  instrumentos y dispositivos que capturan, transmiten y despliegan datos e información electrónica, al tiempo que apoyan el crecimiento y desarrollo de los distintos sectores económicos, principalmente el de servicios. La Internet –con sus diferentes tipos de servicios digitales-, las computadoras personales y los teléfonos móviles son considerados nuevas </a:t>
            </a:r>
            <a:r>
              <a:rPr lang="es-MX" dirty="0" smtClean="0">
                <a:solidFill>
                  <a:schemeClr val="bg1"/>
                </a:solidFill>
              </a:rPr>
              <a:t>TIC.</a:t>
            </a:r>
            <a:endParaRPr lang="es-E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285720" y="1785926"/>
            <a:ext cx="8352928" cy="3970318"/>
          </a:xfrm>
          <a:prstGeom prst="rect">
            <a:avLst/>
          </a:prstGeom>
          <a:noFill/>
        </p:spPr>
        <p:txBody>
          <a:bodyPr wrap="square" rtlCol="0">
            <a:spAutoFit/>
          </a:bodyPr>
          <a:lstStyle/>
          <a:p>
            <a:pPr algn="just"/>
            <a:r>
              <a:rPr lang="es-MX" sz="2800" b="1" i="1" dirty="0" smtClean="0">
                <a:solidFill>
                  <a:schemeClr val="bg1"/>
                </a:solidFill>
              </a:rPr>
              <a:t>Potencialmente, desde la perspectiva de la OCDE (2002), las TIC pueden contribuir a la creación de economías y sociedades sustentadas  en el  conocimiento que fomenten el desarrollo económico, al conectar comunidades menos avanzadas con oportunidades globales. Pero también pueden aumentar las desigualdades –las brechas tecnológicas- entre  las comunidades menos avanzadas y aquellas que ya se basan en el conocimiento.</a:t>
            </a:r>
            <a:endParaRPr lang="es-ES" sz="2800" b="1" i="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611560" y="1671001"/>
            <a:ext cx="7992888" cy="4401205"/>
          </a:xfrm>
          <a:prstGeom prst="rect">
            <a:avLst/>
          </a:prstGeom>
          <a:noFill/>
        </p:spPr>
        <p:txBody>
          <a:bodyPr wrap="square" rtlCol="0">
            <a:spAutoFit/>
          </a:bodyPr>
          <a:lstStyle/>
          <a:p>
            <a:pPr algn="just"/>
            <a:r>
              <a:rPr lang="es-MX" sz="2800" b="1" i="1" dirty="0" smtClean="0">
                <a:solidFill>
                  <a:schemeClr val="bg1"/>
                </a:solidFill>
              </a:rPr>
              <a:t>El crecimiento de las sociedades basadas en la economía del conocimiento se explica, en gran parte, “por la capacidad que tienen las economías para la generación e incorporación de conocimientos y tecnologías, por la educación y el desarrollo de competencias laborales de los recursos humanos, así como por los cambios en la organización de la producción y por la calidad institucional” (</a:t>
            </a:r>
            <a:r>
              <a:rPr lang="es-MX" sz="2800" b="1" i="1" dirty="0" err="1" smtClean="0">
                <a:solidFill>
                  <a:schemeClr val="bg1"/>
                </a:solidFill>
              </a:rPr>
              <a:t>Kosacoff</a:t>
            </a:r>
            <a:r>
              <a:rPr lang="es-MX" sz="2800" b="1" i="1" dirty="0" smtClean="0">
                <a:solidFill>
                  <a:schemeClr val="bg1"/>
                </a:solidFill>
              </a:rPr>
              <a:t>, 2007: 12). </a:t>
            </a:r>
            <a:endParaRPr lang="es-ES" sz="2800" b="1" i="1" dirty="0" smtClean="0">
              <a:solidFill>
                <a:schemeClr val="bg1"/>
              </a:solidFill>
            </a:endParaRPr>
          </a:p>
          <a:p>
            <a:endParaRPr lang="es-ES" sz="2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611560" y="1519088"/>
            <a:ext cx="7992888" cy="4832092"/>
          </a:xfrm>
          <a:prstGeom prst="rect">
            <a:avLst/>
          </a:prstGeom>
          <a:noFill/>
        </p:spPr>
        <p:txBody>
          <a:bodyPr wrap="square" rtlCol="0">
            <a:spAutoFit/>
          </a:bodyPr>
          <a:lstStyle/>
          <a:p>
            <a:pPr algn="just"/>
            <a:r>
              <a:rPr lang="es-MX" sz="2800" b="1" i="1" dirty="0" smtClean="0">
                <a:solidFill>
                  <a:schemeClr val="bg1"/>
                </a:solidFill>
              </a:rPr>
              <a:t>Sin embargo, estos cambios, el empleo de nuevos recursos y estrategias de aprendizaje no surgen automáticamente por el transcurso del tiempo. Son justamente el resultado de la aplicación de las políticas públicas, e institucionales referidas a los procesos de generación, adaptación y difusión de conocimientos científicos y tecnológicos; en este quehacer son imprescindibles las universidades y los centros de investigación, ya sean públicos o privados.</a:t>
            </a:r>
            <a:endParaRPr lang="es-ES" sz="2800" b="1" i="1" dirty="0" smtClean="0">
              <a:solidFill>
                <a:schemeClr val="bg1"/>
              </a:solidFill>
            </a:endParaRPr>
          </a:p>
          <a:p>
            <a:endParaRPr lang="es-ES" sz="28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428596" y="2110925"/>
            <a:ext cx="8280920" cy="2246769"/>
          </a:xfrm>
          <a:prstGeom prst="rect">
            <a:avLst/>
          </a:prstGeom>
          <a:noFill/>
        </p:spPr>
        <p:txBody>
          <a:bodyPr wrap="square" rtlCol="0">
            <a:spAutoFit/>
          </a:bodyPr>
          <a:lstStyle/>
          <a:p>
            <a:pPr algn="just"/>
            <a:r>
              <a:rPr lang="es-MX" sz="2800" dirty="0" smtClean="0">
                <a:solidFill>
                  <a:schemeClr val="bg1"/>
                </a:solidFill>
              </a:rPr>
              <a:t>A los países de América Latina les es imprescindible implementar una política digital global al servicio de la inclusión social con el propósito de integrar el paradigma de las sociedades del conocimiento en la agenda del desarrollo de los países de la región.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428596" y="1857364"/>
            <a:ext cx="8280920" cy="3108543"/>
          </a:xfrm>
          <a:prstGeom prst="rect">
            <a:avLst/>
          </a:prstGeom>
          <a:noFill/>
        </p:spPr>
        <p:txBody>
          <a:bodyPr wrap="square" rtlCol="0">
            <a:spAutoFit/>
          </a:bodyPr>
          <a:lstStyle/>
          <a:p>
            <a:pPr algn="just"/>
            <a:r>
              <a:rPr lang="es-MX" sz="2800" dirty="0" smtClean="0">
                <a:solidFill>
                  <a:schemeClr val="bg1"/>
                </a:solidFill>
              </a:rPr>
              <a:t>Es preciso advertir que la revolución tecnológica por sí misma no aporta soluciones inmediatas a las muchas carencias de los países; por el contrario, se pueden aumentar pues con la actual crisis económica global son cada vez más poblaciones que ya no pueden acceder a educación y a las tecnologías y podría marginarse aun más a los que tienen cada día un poco menos.</a:t>
            </a:r>
            <a:endParaRPr lang="es-ES"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Rectangle 2"/>
          <p:cNvSpPr txBox="1">
            <a:spLocks noChangeArrowheads="1"/>
          </p:cNvSpPr>
          <p:nvPr/>
        </p:nvSpPr>
        <p:spPr>
          <a:xfrm>
            <a:off x="571472" y="2000240"/>
            <a:ext cx="77724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Objetivo</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txBox="1">
            <a:spLocks noChangeArrowheads="1"/>
          </p:cNvSpPr>
          <p:nvPr/>
        </p:nvSpPr>
        <p:spPr>
          <a:xfrm>
            <a:off x="285720" y="2786058"/>
            <a:ext cx="8424862" cy="2819400"/>
          </a:xfrm>
          <a:prstGeom prst="rect">
            <a:avLst/>
          </a:prstGeom>
        </p:spPr>
        <p:txBody>
          <a:bodyPr vert="horz" lIns="91440" tIns="45720" rIns="91440" bIns="45720" rtlCol="0">
            <a:normAutofit/>
          </a:bodyPr>
          <a:lstStyle/>
          <a:p>
            <a:pPr>
              <a:spcBef>
                <a:spcPct val="20000"/>
              </a:spcBef>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Describir los avances desde un punto de vista pedagógico, que en materia de aprendizaje se han logrado con el uso de los entornos virtuales en </a:t>
            </a:r>
            <a:r>
              <a:rPr lang="es-MX"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Universidad La Sallé</a:t>
            </a: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4" name="3 CuadroTexto"/>
          <p:cNvSpPr txBox="1"/>
          <p:nvPr/>
        </p:nvSpPr>
        <p:spPr>
          <a:xfrm>
            <a:off x="285720" y="2071678"/>
            <a:ext cx="8429684" cy="3539430"/>
          </a:xfrm>
          <a:prstGeom prst="rect">
            <a:avLst/>
          </a:prstGeom>
          <a:noFill/>
        </p:spPr>
        <p:txBody>
          <a:bodyPr wrap="square" rtlCol="0">
            <a:spAutoFit/>
          </a:bodyPr>
          <a:lstStyle/>
          <a:p>
            <a:pPr algn="just"/>
            <a:r>
              <a:rPr lang="es-MX" sz="2800" dirty="0" smtClean="0">
                <a:solidFill>
                  <a:schemeClr val="bg1"/>
                </a:solidFill>
              </a:rPr>
              <a:t>Ciertamente, una de esas instituciones clave, que en los países latinoamericanos son factor decisorio para generar cambios y preparar a  las actuales y futuras generaciones, son las universidades públicas, siempre y cuando se posesionen en sus propios procesos de transformación.</a:t>
            </a:r>
          </a:p>
          <a:p>
            <a:pPr algn="just"/>
            <a:endParaRPr lang="es-ES" sz="2800" dirty="0" smtClean="0">
              <a:solidFill>
                <a:schemeClr val="bg1"/>
              </a:solidFill>
            </a:endParaRPr>
          </a:p>
          <a:p>
            <a:pPr algn="just"/>
            <a:endParaRPr lang="es-E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428596" y="2071678"/>
            <a:ext cx="8429684" cy="3108543"/>
          </a:xfrm>
          <a:prstGeom prst="rect">
            <a:avLst/>
          </a:prstGeom>
          <a:noFill/>
        </p:spPr>
        <p:txBody>
          <a:bodyPr wrap="square" rtlCol="0">
            <a:spAutoFit/>
          </a:bodyPr>
          <a:lstStyle/>
          <a:p>
            <a:pPr algn="just"/>
            <a:r>
              <a:rPr lang="es-MX" sz="2800" dirty="0" smtClean="0">
                <a:solidFill>
                  <a:schemeClr val="bg1"/>
                </a:solidFill>
              </a:rPr>
              <a:t>Entre otras estrategias, el autor desarrolla ampliamente las vinculadas con el liderazgo, la planificación, la infraestructura tecnológica, el apoyo al profesorado, el acceso del alumnado, el cálculo de costos, la organización de la gestión de las tecnologías educativas, la investigación y la evaluación. </a:t>
            </a:r>
            <a:endParaRPr lang="es-ES" sz="2800" dirty="0" smtClean="0">
              <a:solidFill>
                <a:schemeClr val="bg1"/>
              </a:solidFill>
            </a:endParaRPr>
          </a:p>
          <a:p>
            <a:pPr algn="just"/>
            <a:endParaRPr lang="es-E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428596" y="2071678"/>
            <a:ext cx="8143932" cy="2954655"/>
          </a:xfrm>
          <a:prstGeom prst="rect">
            <a:avLst/>
          </a:prstGeom>
          <a:noFill/>
        </p:spPr>
        <p:txBody>
          <a:bodyPr wrap="square" rtlCol="0">
            <a:spAutoFit/>
          </a:bodyPr>
          <a:lstStyle/>
          <a:p>
            <a:pPr algn="just"/>
            <a:r>
              <a:rPr lang="es-MX" sz="2800" dirty="0" smtClean="0">
                <a:solidFill>
                  <a:schemeClr val="bg1"/>
                </a:solidFill>
              </a:rPr>
              <a:t>Las políticas y estrategias mencionadas permiten estimar la complejidad del cambio tecnológico que -en mayor o menor medida- han implementando las universidades públicas estatales mexicanas, como es el caso de la Universidad Autónoma del Estado de Morelos.</a:t>
            </a:r>
            <a:endParaRPr lang="es-ES" sz="2800"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00034" y="1714488"/>
            <a:ext cx="8143932" cy="5109091"/>
          </a:xfrm>
          <a:prstGeom prst="rect">
            <a:avLst/>
          </a:prstGeom>
          <a:noFill/>
        </p:spPr>
        <p:txBody>
          <a:bodyPr wrap="square" rtlCol="0">
            <a:spAutoFit/>
          </a:bodyPr>
          <a:lstStyle/>
          <a:p>
            <a:pPr algn="just"/>
            <a:r>
              <a:rPr lang="es-MX" sz="2800" dirty="0" smtClean="0">
                <a:solidFill>
                  <a:schemeClr val="bg1"/>
                </a:solidFill>
              </a:rPr>
              <a:t>Sin embargo, uno de los obstáculos más frecuentes que enfrenta este tipo de instituciones para el uso de las TIC en la enseñanza y en la investigación está vinculado, de acuerdo con el estudio mencionado,  con la </a:t>
            </a:r>
            <a:r>
              <a:rPr lang="es-MX" sz="2800" u="sng" dirty="0" smtClean="0">
                <a:solidFill>
                  <a:schemeClr val="bg1"/>
                </a:solidFill>
              </a:rPr>
              <a:t>carencia de políticas adecuadas al respecto y un insuficiente apoyo institucional para la capacitación de los técnicos responsables de la infraestructura y el equipamiento informático así como de los principales autores del proceso educativo</a:t>
            </a:r>
            <a:r>
              <a:rPr lang="es-MX" sz="2800" dirty="0" smtClean="0">
                <a:solidFill>
                  <a:schemeClr val="bg1"/>
                </a:solidFill>
              </a:rPr>
              <a:t>: </a:t>
            </a:r>
          </a:p>
          <a:p>
            <a:pPr algn="just"/>
            <a:r>
              <a:rPr lang="es-MX" sz="2800" dirty="0" smtClean="0">
                <a:solidFill>
                  <a:schemeClr val="bg1"/>
                </a:solidFill>
              </a:rPr>
              <a:t>estudiantes, profesores, directivos</a:t>
            </a:r>
          </a:p>
          <a:p>
            <a:pPr algn="just"/>
            <a:r>
              <a:rPr lang="es-MX" sz="2800" dirty="0" smtClean="0">
                <a:solidFill>
                  <a:schemeClr val="bg1"/>
                </a:solidFill>
              </a:rPr>
              <a:t> y apoyos administrativos. </a:t>
            </a:r>
            <a:endParaRPr lang="es-ES" sz="2800"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428596" y="1857364"/>
            <a:ext cx="8501122" cy="3970318"/>
          </a:xfrm>
          <a:prstGeom prst="rect">
            <a:avLst/>
          </a:prstGeom>
          <a:noFill/>
        </p:spPr>
        <p:txBody>
          <a:bodyPr wrap="square" rtlCol="0">
            <a:spAutoFit/>
          </a:bodyPr>
          <a:lstStyle/>
          <a:p>
            <a:pPr algn="just"/>
            <a:r>
              <a:rPr lang="es-MX" sz="2800" dirty="0" smtClean="0">
                <a:solidFill>
                  <a:schemeClr val="bg1"/>
                </a:solidFill>
              </a:rPr>
              <a:t>Lo que sin duda está en debate actualmente no es si la incorporación de las TIC en la educación superior es un objetivo deseable desde el punto de vista de la política pública sino, más bien, cuánto han avanzado nuestros países latinoamericanos y sus Instituciones de Educación Superior (IES) en el cumplimiento de unas metas con las que se encuentran comprometidos y cuáles son los indicadores más adecuados para hacer el seguimiento de ese plan de acción (CEPAL, 2003:11). </a:t>
            </a:r>
            <a:endParaRPr lang="es-ES" sz="28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428596" y="1857364"/>
            <a:ext cx="8501122" cy="3539430"/>
          </a:xfrm>
          <a:prstGeom prst="rect">
            <a:avLst/>
          </a:prstGeom>
          <a:noFill/>
        </p:spPr>
        <p:txBody>
          <a:bodyPr wrap="square" rtlCol="0">
            <a:spAutoFit/>
          </a:bodyPr>
          <a:lstStyle/>
          <a:p>
            <a:pPr algn="just"/>
            <a:r>
              <a:rPr lang="es-MX" sz="2800" dirty="0" smtClean="0">
                <a:solidFill>
                  <a:schemeClr val="bg1"/>
                </a:solidFill>
              </a:rPr>
              <a:t>En este contexto se inscriben los resultados de la investigación emprendida bajo los auspicios del Programa de Mejoramiento del Profesado (PROMEP) de la Secretaría de Educación Pública (SEP)de  México, pues constituye un aporte al estudio de los procesos de  </a:t>
            </a:r>
            <a:r>
              <a:rPr lang="es-MX" sz="2800" i="1" dirty="0" smtClean="0">
                <a:solidFill>
                  <a:schemeClr val="bg1"/>
                </a:solidFill>
              </a:rPr>
              <a:t>apropiación</a:t>
            </a:r>
            <a:r>
              <a:rPr lang="es-MX" sz="2800" dirty="0" smtClean="0">
                <a:solidFill>
                  <a:schemeClr val="bg1"/>
                </a:solidFill>
              </a:rPr>
              <a:t> y uso de las herramientas de Internet, por parte de los Profesores de Tiempo Completo (PTC) de la UAEM, -comunidad universitaria autónoma y estatal-, </a:t>
            </a:r>
            <a:endParaRPr lang="es-ES" sz="2800"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643050"/>
            <a:ext cx="8136904" cy="12157174"/>
          </a:xfrm>
          <a:prstGeom prst="rect">
            <a:avLst/>
          </a:prstGeom>
          <a:noFill/>
        </p:spPr>
        <p:txBody>
          <a:bodyPr wrap="square" rtlCol="0">
            <a:spAutoFit/>
          </a:bodyPr>
          <a:lstStyle/>
          <a:p>
            <a:r>
              <a:rPr lang="es-MX" sz="2800" b="1" i="1" dirty="0" smtClean="0">
                <a:solidFill>
                  <a:schemeClr val="bg1"/>
                </a:solidFill>
              </a:rPr>
              <a:t>Con la pretensión de que en la  planeación de las políticas educativas institucionales se tome en cuenta  escenarios reales y no ficticios. </a:t>
            </a:r>
          </a:p>
          <a:p>
            <a:endParaRPr lang="es-MX" sz="2800" b="1" i="1" dirty="0" smtClean="0">
              <a:solidFill>
                <a:schemeClr val="bg1"/>
              </a:solidFill>
            </a:endParaRPr>
          </a:p>
          <a:p>
            <a:r>
              <a:rPr lang="es-MX" sz="2800" dirty="0" smtClean="0">
                <a:solidFill>
                  <a:schemeClr val="bg1"/>
                </a:solidFill>
              </a:rPr>
              <a:t>Con base en lo anterior, se formularon como objetivos los siguientes:</a:t>
            </a:r>
          </a:p>
          <a:p>
            <a:endParaRPr lang="es-ES" sz="2800" dirty="0" smtClean="0">
              <a:solidFill>
                <a:schemeClr val="bg1"/>
              </a:solidFill>
            </a:endParaRPr>
          </a:p>
          <a:p>
            <a:r>
              <a:rPr lang="es-MX" sz="2800" dirty="0" smtClean="0">
                <a:solidFill>
                  <a:schemeClr val="bg1"/>
                </a:solidFill>
              </a:rPr>
              <a:t> a) Conocer los patrones de disponibilidad de infraestructura, equipamiento digital y redes teleinformáticas y de más artefactos tecnológicos en las diversas Unidades Académicas (UA) de la UAEM; b) Verificar qué tipo de escenario y de situaciones emergen, desde la perspectiva de los profesores e investigadores de tiempo completo con la implantación, apropiación y uso de las TIC y red Internet de la UAEM, en los distintos escenarios de las UA con sus diversos equipamientos y cómo perciben las fuerzas y debilidades existentes.</a:t>
            </a:r>
            <a:r>
              <a:rPr lang="es-ES" sz="2800" dirty="0" smtClean="0">
                <a:solidFill>
                  <a:schemeClr val="bg1"/>
                </a:solidFill>
              </a:rPr>
              <a:t> </a:t>
            </a:r>
          </a:p>
          <a:p>
            <a:endParaRPr lang="es-ES" sz="2800" dirty="0" smtClean="0">
              <a:solidFill>
                <a:schemeClr val="bg1"/>
              </a:solidFill>
            </a:endParaRPr>
          </a:p>
          <a:p>
            <a:r>
              <a:rPr lang="es-MX" sz="2800" dirty="0" smtClean="0">
                <a:solidFill>
                  <a:schemeClr val="bg1"/>
                </a:solidFill>
              </a:rPr>
              <a:t>Los resultados de esta primera fase  de la investigación ya fueron publicados en las Memorias del Encuentro Internacional Virtual Educa 2008, Zaragoza-España: PONENCIA: NIVEL DE IMPLANTACIÓN DE LAS TIC EN LAS UNIVERSIDADES PÚBLICAS MEXICANAS. </a:t>
            </a:r>
            <a:r>
              <a:rPr lang="es-MX" sz="2800" i="1" dirty="0" smtClean="0">
                <a:solidFill>
                  <a:schemeClr val="bg1"/>
                </a:solidFill>
              </a:rPr>
              <a:t>Estudio de caso-exploratorio: UAEM, Estado de Morelos</a:t>
            </a:r>
            <a:r>
              <a:rPr lang="es-MX" sz="2800" dirty="0" smtClean="0">
                <a:solidFill>
                  <a:schemeClr val="bg1"/>
                </a:solidFill>
              </a:rPr>
              <a:t>: Serafín Ángel Torres </a:t>
            </a:r>
            <a:r>
              <a:rPr lang="es-MX" sz="2800" dirty="0" err="1" smtClean="0">
                <a:solidFill>
                  <a:schemeClr val="bg1"/>
                </a:solidFill>
              </a:rPr>
              <a:t>Velandia</a:t>
            </a:r>
            <a:r>
              <a:rPr lang="es-MX" sz="2800" dirty="0" smtClean="0">
                <a:solidFill>
                  <a:schemeClr val="bg1"/>
                </a:solidFill>
              </a:rPr>
              <a:t> et al., (2008).</a:t>
            </a:r>
            <a:endParaRPr lang="es-ES" sz="2800" dirty="0" smtClean="0">
              <a:solidFill>
                <a:schemeClr val="bg1"/>
              </a:solidFill>
            </a:endParaRPr>
          </a:p>
          <a:p>
            <a:endParaRPr lang="es-ES" sz="2800" b="1"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643050"/>
            <a:ext cx="8136904" cy="8710077"/>
          </a:xfrm>
          <a:prstGeom prst="rect">
            <a:avLst/>
          </a:prstGeom>
          <a:noFill/>
        </p:spPr>
        <p:txBody>
          <a:bodyPr wrap="square" rtlCol="0">
            <a:spAutoFit/>
          </a:bodyPr>
          <a:lstStyle/>
          <a:p>
            <a:pPr algn="just"/>
            <a:r>
              <a:rPr lang="es-MX" sz="2800" dirty="0" smtClean="0">
                <a:solidFill>
                  <a:schemeClr val="bg1"/>
                </a:solidFill>
              </a:rPr>
              <a:t> a) Conocer los patrones de disponibilidad de infraestructura, equipamiento digital y redes teleinformáticas y de más artefactos tecnológicos en las diversas Unidades Académicas (UA) de la UAEM; b) Verificar qué tipo de escenario y de situaciones emergen, desde la perspectiva de los profesores e investigadores de tiempo completo con la implantación, apropiación y uso de las TIC y red Internet de la UAEM, en los distintos escenarios de las UA con sus diversos equipamientos y cómo perciben las fuerzas y debilidades existentes.</a:t>
            </a:r>
            <a:r>
              <a:rPr lang="es-ES" sz="2800" dirty="0" smtClean="0">
                <a:solidFill>
                  <a:schemeClr val="bg1"/>
                </a:solidFill>
              </a:rPr>
              <a:t> </a:t>
            </a:r>
          </a:p>
          <a:p>
            <a:endParaRPr lang="es-ES" sz="2800" dirty="0" smtClean="0">
              <a:solidFill>
                <a:schemeClr val="bg1"/>
              </a:solidFill>
            </a:endParaRPr>
          </a:p>
          <a:p>
            <a:r>
              <a:rPr lang="es-MX" sz="2800" dirty="0" smtClean="0">
                <a:solidFill>
                  <a:schemeClr val="bg1"/>
                </a:solidFill>
              </a:rPr>
              <a:t>Los resultados de esta primera fase  de la investigación ya fueron publicados en las Memorias del Encuentro Internacional Virtual Educa 2008, Zaragoza-España: PONENCIA: NIVEL DE IMPLANTACIÓN DE LAS TIC EN LAS UNIVERSIDADES PÚBLICAS MEXICANAS. </a:t>
            </a:r>
            <a:r>
              <a:rPr lang="es-MX" sz="2800" i="1" dirty="0" smtClean="0">
                <a:solidFill>
                  <a:schemeClr val="bg1"/>
                </a:solidFill>
              </a:rPr>
              <a:t>Estudio de caso-exploratorio: UAEM, Estado de Morelos</a:t>
            </a:r>
            <a:r>
              <a:rPr lang="es-MX" sz="2800" dirty="0" smtClean="0">
                <a:solidFill>
                  <a:schemeClr val="bg1"/>
                </a:solidFill>
              </a:rPr>
              <a:t>: Serafín Ángel Torres </a:t>
            </a:r>
            <a:r>
              <a:rPr lang="es-MX" sz="2800" dirty="0" err="1" smtClean="0">
                <a:solidFill>
                  <a:schemeClr val="bg1"/>
                </a:solidFill>
              </a:rPr>
              <a:t>Velandia</a:t>
            </a:r>
            <a:r>
              <a:rPr lang="es-MX" sz="2800" dirty="0" smtClean="0">
                <a:solidFill>
                  <a:schemeClr val="bg1"/>
                </a:solidFill>
              </a:rPr>
              <a:t> et al., (2008).</a:t>
            </a:r>
            <a:endParaRPr lang="es-ES" sz="2800" dirty="0" smtClean="0">
              <a:solidFill>
                <a:schemeClr val="bg1"/>
              </a:solidFill>
            </a:endParaRPr>
          </a:p>
          <a:p>
            <a:endParaRPr lang="es-ES" sz="2800" b="1"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643050"/>
            <a:ext cx="8136904" cy="3970318"/>
          </a:xfrm>
          <a:prstGeom prst="rect">
            <a:avLst/>
          </a:prstGeom>
          <a:noFill/>
        </p:spPr>
        <p:txBody>
          <a:bodyPr wrap="square" rtlCol="0">
            <a:spAutoFit/>
          </a:bodyPr>
          <a:lstStyle/>
          <a:p>
            <a:r>
              <a:rPr lang="es-MX" sz="2800" dirty="0" smtClean="0">
                <a:solidFill>
                  <a:schemeClr val="bg1"/>
                </a:solidFill>
              </a:rPr>
              <a:t>Los resultados de esta primera fase  de la investigación ya fueron publicados </a:t>
            </a:r>
            <a:r>
              <a:rPr lang="es-MX" sz="2800" u="sng" dirty="0" smtClean="0">
                <a:solidFill>
                  <a:schemeClr val="bg1"/>
                </a:solidFill>
              </a:rPr>
              <a:t>en las Memorias del Encuentro Internacional Virtual Educa 2008, Zaragoza-España: PONENCIA: NIVEL DE IMPLANTACIÓN DE LAS TIC EN LAS UNIVERSIDADES PÚBLICAS MEXICANAS</a:t>
            </a:r>
            <a:r>
              <a:rPr lang="es-MX" sz="2800" dirty="0" smtClean="0">
                <a:solidFill>
                  <a:schemeClr val="bg1"/>
                </a:solidFill>
              </a:rPr>
              <a:t>. </a:t>
            </a:r>
          </a:p>
          <a:p>
            <a:endParaRPr lang="es-MX" sz="2800" i="1" dirty="0" smtClean="0">
              <a:solidFill>
                <a:schemeClr val="bg1"/>
              </a:solidFill>
            </a:endParaRPr>
          </a:p>
          <a:p>
            <a:r>
              <a:rPr lang="es-MX" sz="2800" i="1" dirty="0" smtClean="0">
                <a:solidFill>
                  <a:schemeClr val="bg1"/>
                </a:solidFill>
              </a:rPr>
              <a:t>Estudio de caso-exploratorio: UAEM, Estado de Morelos</a:t>
            </a:r>
            <a:r>
              <a:rPr lang="es-MX" sz="2800" dirty="0" smtClean="0">
                <a:solidFill>
                  <a:schemeClr val="bg1"/>
                </a:solidFill>
              </a:rPr>
              <a:t>: Serafín Ángel Torres </a:t>
            </a:r>
            <a:r>
              <a:rPr lang="es-MX" sz="2800" dirty="0" err="1" smtClean="0">
                <a:solidFill>
                  <a:schemeClr val="bg1"/>
                </a:solidFill>
              </a:rPr>
              <a:t>Velandia</a:t>
            </a:r>
            <a:r>
              <a:rPr lang="es-MX" sz="2800" dirty="0" smtClean="0">
                <a:solidFill>
                  <a:schemeClr val="bg1"/>
                </a:solidFill>
              </a:rPr>
              <a:t> et al., (2008).</a:t>
            </a:r>
            <a:endParaRPr lang="es-ES" sz="2800" dirty="0" smtClean="0">
              <a:solidFill>
                <a:schemeClr val="bg1"/>
              </a:solidFill>
            </a:endParaRPr>
          </a:p>
          <a:p>
            <a:endParaRPr lang="es-ES" sz="2800" b="1"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857364"/>
            <a:ext cx="7920880" cy="4247317"/>
          </a:xfrm>
          <a:prstGeom prst="rect">
            <a:avLst/>
          </a:prstGeom>
          <a:noFill/>
        </p:spPr>
        <p:txBody>
          <a:bodyPr wrap="square" rtlCol="0">
            <a:spAutoFit/>
          </a:bodyPr>
          <a:lstStyle/>
          <a:p>
            <a:pPr algn="just"/>
            <a:r>
              <a:rPr lang="es-MX" sz="2800" b="1" dirty="0" smtClean="0">
                <a:solidFill>
                  <a:schemeClr val="bg1"/>
                </a:solidFill>
              </a:rPr>
              <a:t>Contexto institucional  </a:t>
            </a:r>
            <a:endParaRPr lang="es-ES" sz="2800" dirty="0" smtClean="0">
              <a:solidFill>
                <a:schemeClr val="bg1"/>
              </a:solidFill>
            </a:endParaRPr>
          </a:p>
          <a:p>
            <a:pPr algn="just"/>
            <a:r>
              <a:rPr lang="es-MX" sz="2800" dirty="0" smtClean="0">
                <a:solidFill>
                  <a:schemeClr val="bg1"/>
                </a:solidFill>
              </a:rPr>
              <a:t>En el 2003, la UAEM cumplió 50 años de existencia; en este medio siglo ha experimentado un crecimiento exponencial: en sus inicios atendía una población de 675 estudiantes de nivel medio superior y superior; la matricula actual en el nivel superior y posgrado, ciclo 2007-2008, </a:t>
            </a:r>
            <a:r>
              <a:rPr lang="es-MX" sz="2800" u="sng" dirty="0" smtClean="0">
                <a:solidFill>
                  <a:schemeClr val="bg1"/>
                </a:solidFill>
              </a:rPr>
              <a:t>fue de 11,478 alumnos, más los 5,200 estudiantes de sus bachillerato (UAEM, Gestión Rectoría 2001 /2007).</a:t>
            </a:r>
            <a:endParaRPr lang="es-ES" sz="2800" u="sng"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642911" y="1571612"/>
            <a:ext cx="7813702" cy="4157679"/>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20000"/>
              </a:lnSpc>
              <a:spcBef>
                <a:spcPct val="20000"/>
              </a:spcBef>
              <a:spcAft>
                <a:spcPts val="0"/>
              </a:spcAft>
              <a:buClr>
                <a:srgbClr val="0070C0"/>
              </a:buClr>
              <a:buSzPct val="73000"/>
              <a:buFontTx/>
              <a:buAutoNum type="arabicPeriod"/>
              <a:tabLst/>
              <a:defRPr/>
            </a:pPr>
            <a:r>
              <a:rPr lang="es-MX"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Contextualización </a:t>
            </a:r>
          </a:p>
          <a:p>
            <a:pPr marL="609600" marR="0" lvl="0" indent="-609600" algn="l" defTabSz="914400" rtl="0" eaLnBrk="1" fontAlgn="auto" latinLnBrk="0" hangingPunct="1">
              <a:lnSpc>
                <a:spcPct val="120000"/>
              </a:lnSpc>
              <a:spcBef>
                <a:spcPct val="20000"/>
              </a:spcBef>
              <a:spcAft>
                <a:spcPts val="0"/>
              </a:spcAft>
              <a:buClr>
                <a:srgbClr val="0070C0"/>
              </a:buClr>
              <a:buSzPct val="73000"/>
              <a:buFontTx/>
              <a:buAutoNum type="arabicPeriod"/>
              <a:tabLst/>
              <a:defRPr/>
            </a:pPr>
            <a:r>
              <a:rPr lang="es-MX"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Visión 2020</a:t>
            </a:r>
          </a:p>
          <a:p>
            <a:pPr marL="609600" marR="0" lvl="0" indent="-609600" algn="l" defTabSz="914400" rtl="0" eaLnBrk="1" fontAlgn="auto" latinLnBrk="0" hangingPunct="1">
              <a:lnSpc>
                <a:spcPct val="120000"/>
              </a:lnSpc>
              <a:spcBef>
                <a:spcPct val="20000"/>
              </a:spcBef>
              <a:spcAft>
                <a:spcPts val="0"/>
              </a:spcAft>
              <a:buClr>
                <a:srgbClr val="0070C0"/>
              </a:buClr>
              <a:buSzPct val="73000"/>
              <a:buFontTx/>
              <a:buAutoNum type="arabicPeriod"/>
              <a:tabLst/>
              <a:defRPr/>
            </a:pPr>
            <a:r>
              <a:rPr lang="es-MX"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Criterios pedagógico-didácticos de los entornos virtuales</a:t>
            </a:r>
          </a:p>
          <a:p>
            <a:pPr marL="609600" marR="0" lvl="0" indent="-609600" algn="l" defTabSz="914400" rtl="0" eaLnBrk="1" fontAlgn="auto" latinLnBrk="0" hangingPunct="1">
              <a:lnSpc>
                <a:spcPct val="120000"/>
              </a:lnSpc>
              <a:spcBef>
                <a:spcPct val="20000"/>
              </a:spcBef>
              <a:spcAft>
                <a:spcPts val="0"/>
              </a:spcAft>
              <a:buClr>
                <a:srgbClr val="0070C0"/>
              </a:buClr>
              <a:buSzPct val="73000"/>
              <a:buFontTx/>
              <a:buAutoNum type="arabicPeriod"/>
              <a:tabLst/>
              <a:defRPr/>
            </a:pPr>
            <a:r>
              <a:rPr lang="es-MX"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Modelo didáctico</a:t>
            </a:r>
          </a:p>
          <a:p>
            <a:pPr marL="609600" marR="0" lvl="0" indent="-609600" algn="l" defTabSz="914400" rtl="0" eaLnBrk="1" fontAlgn="auto" latinLnBrk="0" hangingPunct="1">
              <a:lnSpc>
                <a:spcPct val="120000"/>
              </a:lnSpc>
              <a:spcBef>
                <a:spcPct val="20000"/>
              </a:spcBef>
              <a:spcAft>
                <a:spcPts val="0"/>
              </a:spcAft>
              <a:buClr>
                <a:srgbClr val="0070C0"/>
              </a:buClr>
              <a:buSzPct val="73000"/>
              <a:buFontTx/>
              <a:buAutoNum type="arabicPeriod"/>
              <a:tabLst/>
              <a:defRPr/>
            </a:pPr>
            <a:r>
              <a:rPr lang="es-MX"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Construcción  de aprendizajes y entornos virtuales</a:t>
            </a:r>
          </a:p>
          <a:p>
            <a:pPr marL="609600" marR="0" lvl="0" indent="-609600" algn="l" defTabSz="914400" rtl="0" eaLnBrk="1" fontAlgn="auto" latinLnBrk="0" hangingPunct="1">
              <a:lnSpc>
                <a:spcPct val="120000"/>
              </a:lnSpc>
              <a:spcBef>
                <a:spcPct val="20000"/>
              </a:spcBef>
              <a:spcAft>
                <a:spcPts val="0"/>
              </a:spcAft>
              <a:buClr>
                <a:srgbClr val="0070C0"/>
              </a:buClr>
              <a:buSzPct val="73000"/>
              <a:buFontTx/>
              <a:buAutoNum type="arabicPeriod"/>
              <a:tabLst/>
              <a:defRPr/>
            </a:pPr>
            <a:r>
              <a:rPr lang="es-MX"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Conclusiones</a:t>
            </a:r>
          </a:p>
          <a:p>
            <a:pPr marL="609600" marR="0" lvl="0" indent="-609600" algn="l" defTabSz="914400" rtl="0" eaLnBrk="1" fontAlgn="auto" latinLnBrk="0" hangingPunct="1">
              <a:lnSpc>
                <a:spcPct val="120000"/>
              </a:lnSpc>
              <a:spcBef>
                <a:spcPct val="20000"/>
              </a:spcBef>
              <a:spcAft>
                <a:spcPts val="0"/>
              </a:spcAft>
              <a:buClr>
                <a:srgbClr val="0070C0"/>
              </a:buClr>
              <a:buSzPct val="73000"/>
              <a:buFontTx/>
              <a:buAutoNum type="arabicPeriod"/>
              <a:tabLst/>
              <a:defRPr/>
            </a:pPr>
            <a:endParaRPr kumimoji="0" lang="es-MX" sz="2400" b="1" i="0" u="none" strike="noStrike" kern="1200" cap="none" spc="0" normalizeH="0" baseline="0" noProof="0" dirty="0" smtClean="0">
              <a:ln>
                <a:solidFill>
                  <a:sysClr val="windowText" lastClr="000000"/>
                </a:solidFill>
              </a:ln>
              <a:solidFill>
                <a:srgbClr val="FFF600"/>
              </a:solidFill>
              <a:effectLst>
                <a:innerShdw blurRad="63500" dist="50800">
                  <a:prstClr val="black"/>
                </a:innerShdw>
              </a:effectLst>
              <a:uLnTx/>
              <a:uFillTx/>
              <a:latin typeface="Arial" pitchFamily="34" charset="0"/>
              <a:ea typeface="+mn-ea"/>
              <a:cs typeface="Arial" pitchFamily="34" charset="0"/>
            </a:endParaRPr>
          </a:p>
          <a:p>
            <a:pPr marL="609600" marR="0" lvl="0" indent="-609600" algn="l" defTabSz="914400" rtl="0" eaLnBrk="1" fontAlgn="auto" latinLnBrk="0" hangingPunct="1">
              <a:lnSpc>
                <a:spcPct val="120000"/>
              </a:lnSpc>
              <a:spcBef>
                <a:spcPct val="20000"/>
              </a:spcBef>
              <a:spcAft>
                <a:spcPts val="0"/>
              </a:spcAft>
              <a:buClr>
                <a:srgbClr val="0070C0"/>
              </a:buClr>
              <a:buSzPct val="73000"/>
              <a:buFontTx/>
              <a:buAutoNum type="arabicPeriod"/>
              <a:tabLst/>
              <a:defRPr/>
            </a:pPr>
            <a:endParaRPr kumimoji="0" lang="en-US" sz="2400" b="1" i="0" u="none" strike="noStrike" kern="1200" cap="none" spc="0" normalizeH="0" baseline="0" noProof="0" dirty="0">
              <a:ln>
                <a:solidFill>
                  <a:sysClr val="windowText" lastClr="000000"/>
                </a:solidFill>
              </a:ln>
              <a:solidFill>
                <a:srgbClr val="FFF600"/>
              </a:solidFill>
              <a:effectLst>
                <a:innerShdw blurRad="63500" dist="50800">
                  <a:prstClr val="black"/>
                </a:inn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571612"/>
            <a:ext cx="7848872" cy="5816977"/>
          </a:xfrm>
          <a:prstGeom prst="rect">
            <a:avLst/>
          </a:prstGeom>
          <a:noFill/>
        </p:spPr>
        <p:txBody>
          <a:bodyPr wrap="square" rtlCol="0">
            <a:spAutoFit/>
          </a:bodyPr>
          <a:lstStyle/>
          <a:p>
            <a:pPr algn="just"/>
            <a:r>
              <a:rPr lang="es-MX" sz="2800" dirty="0" smtClean="0">
                <a:solidFill>
                  <a:schemeClr val="bg1"/>
                </a:solidFill>
              </a:rPr>
              <a:t>Los programas académicos para nivel superior, con 77 opciones educativas se imparten a través de las siguientes Dependencias de Educación Superior (DES): </a:t>
            </a:r>
          </a:p>
          <a:p>
            <a:pPr algn="just"/>
            <a:endParaRPr lang="es-MX" sz="2800" dirty="0" smtClean="0">
              <a:solidFill>
                <a:schemeClr val="bg1"/>
              </a:solidFill>
            </a:endParaRPr>
          </a:p>
          <a:p>
            <a:pPr algn="just"/>
            <a:r>
              <a:rPr lang="es-MX" sz="2800" dirty="0" smtClean="0">
                <a:solidFill>
                  <a:schemeClr val="bg1"/>
                </a:solidFill>
              </a:rPr>
              <a:t>Ciencias sociales y administrativas; Ciencias biológicas y agropecuarias; Ciencias e ingeniería; Ciencias de la salud y del comportamiento, Educación y Humanidades, Campus Oriente y Campus Sur. </a:t>
            </a:r>
          </a:p>
          <a:p>
            <a:pPr algn="just"/>
            <a:endParaRPr lang="es-MX" sz="2800" dirty="0" smtClean="0">
              <a:solidFill>
                <a:schemeClr val="bg1"/>
              </a:solidFill>
            </a:endParaRPr>
          </a:p>
          <a:p>
            <a:pPr algn="just"/>
            <a:endParaRPr lang="es-ES" sz="2800" dirty="0" smtClean="0">
              <a:solidFill>
                <a:schemeClr val="bg1"/>
              </a:solidFill>
            </a:endParaRPr>
          </a:p>
          <a:p>
            <a:pPr algn="just"/>
            <a:r>
              <a:rPr lang="es-MX" dirty="0" smtClean="0"/>
              <a:t> </a:t>
            </a:r>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571612"/>
            <a:ext cx="7848872" cy="7540526"/>
          </a:xfrm>
          <a:prstGeom prst="rect">
            <a:avLst/>
          </a:prstGeom>
          <a:noFill/>
        </p:spPr>
        <p:txBody>
          <a:bodyPr wrap="square" rtlCol="0">
            <a:spAutoFit/>
          </a:bodyPr>
          <a:lstStyle/>
          <a:p>
            <a:pPr algn="just"/>
            <a:r>
              <a:rPr lang="es-MX" sz="2800" dirty="0" smtClean="0">
                <a:solidFill>
                  <a:schemeClr val="bg1"/>
                </a:solidFill>
              </a:rPr>
              <a:t>Las DES cuentan con 15 Facultades, Institutos y Escuelas y 5 Centros de Investigación. La oferta académica de posgrado se conforma  por 8 especialidades, 20 maestrías y 15 doctorados.          </a:t>
            </a:r>
            <a:endParaRPr lang="es-ES" sz="2800" dirty="0" smtClean="0">
              <a:solidFill>
                <a:schemeClr val="bg1"/>
              </a:solidFill>
            </a:endParaRPr>
          </a:p>
          <a:p>
            <a:pPr algn="just"/>
            <a:r>
              <a:rPr lang="es-MX" sz="2800" dirty="0" smtClean="0">
                <a:solidFill>
                  <a:schemeClr val="bg1"/>
                </a:solidFill>
              </a:rPr>
              <a:t>Es preciso señalar que estas ofertas educativas están ubicadas en tres campus universitarios: el de la región Norte ubicado en Cuernavaca; el Campus Sur, ubicado en </a:t>
            </a:r>
            <a:r>
              <a:rPr lang="es-MX" sz="2800" dirty="0" err="1" smtClean="0">
                <a:solidFill>
                  <a:schemeClr val="bg1"/>
                </a:solidFill>
              </a:rPr>
              <a:t>Jojutla</a:t>
            </a:r>
            <a:r>
              <a:rPr lang="es-MX" sz="2800" dirty="0" smtClean="0">
                <a:solidFill>
                  <a:schemeClr val="bg1"/>
                </a:solidFill>
              </a:rPr>
              <a:t> y el Campus Oriente ubicado en </a:t>
            </a:r>
            <a:r>
              <a:rPr lang="es-MX" sz="2800" dirty="0" err="1" smtClean="0">
                <a:solidFill>
                  <a:schemeClr val="bg1"/>
                </a:solidFill>
              </a:rPr>
              <a:t>Xalostoc</a:t>
            </a:r>
            <a:r>
              <a:rPr lang="es-MX" sz="2800" dirty="0" smtClean="0">
                <a:solidFill>
                  <a:schemeClr val="bg1"/>
                </a:solidFill>
              </a:rPr>
              <a:t>. En la actualidad ha comenzado a operar un cuarto Campus ubicado en Mazatepec.  El proyecto de regionalización aparece en los planes institucionales de desarrollo que las administraciones en turno han presentado desde los años ochenta, con la creación del Instituto Profesional de la Región Oriente (IPRO), ahora denominado Campus Oriente (Barona, 2000:238).</a:t>
            </a:r>
            <a:endParaRPr lang="es-ES" sz="2800" dirty="0" smtClean="0">
              <a:solidFill>
                <a:schemeClr val="bg1"/>
              </a:solidFill>
            </a:endParaRPr>
          </a:p>
          <a:p>
            <a:r>
              <a:rPr lang="es-MX" dirty="0" smtClean="0"/>
              <a:t> </a:t>
            </a:r>
            <a:endParaRPr lang="es-ES" dirty="0" smtClean="0"/>
          </a:p>
          <a:p>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571612"/>
            <a:ext cx="7848872" cy="7971413"/>
          </a:xfrm>
          <a:prstGeom prst="rect">
            <a:avLst/>
          </a:prstGeom>
          <a:noFill/>
        </p:spPr>
        <p:txBody>
          <a:bodyPr wrap="square" rtlCol="0">
            <a:spAutoFit/>
          </a:bodyPr>
          <a:lstStyle/>
          <a:p>
            <a:pPr algn="just"/>
            <a:r>
              <a:rPr lang="es-MX" sz="2800" dirty="0" smtClean="0">
                <a:solidFill>
                  <a:schemeClr val="bg1"/>
                </a:solidFill>
              </a:rPr>
              <a:t>Las DES cuentan con 15 Facultades, Institutos y Escuelas y 5 Centros de Investigación. La oferta académica de posgrado se conforma  por 8 especialidades, 20 maestrías y 15 doctorados.  </a:t>
            </a:r>
          </a:p>
          <a:p>
            <a:pPr algn="just"/>
            <a:r>
              <a:rPr lang="es-MX" sz="2800" dirty="0" smtClean="0">
                <a:solidFill>
                  <a:schemeClr val="bg1"/>
                </a:solidFill>
              </a:rPr>
              <a:t>        </a:t>
            </a:r>
            <a:endParaRPr lang="es-ES" sz="2800" dirty="0" smtClean="0">
              <a:solidFill>
                <a:schemeClr val="bg1"/>
              </a:solidFill>
            </a:endParaRPr>
          </a:p>
          <a:p>
            <a:pPr algn="just"/>
            <a:r>
              <a:rPr lang="es-MX" sz="2800" dirty="0" smtClean="0">
                <a:solidFill>
                  <a:schemeClr val="bg1"/>
                </a:solidFill>
              </a:rPr>
              <a:t>Es preciso señalar que estas ofertas educativas están ubicadas en tres campus universitarios: el de la región Norte ubicado en Cuernavaca; el Campus Sur, ubicado en </a:t>
            </a:r>
            <a:r>
              <a:rPr lang="es-MX" sz="2800" dirty="0" err="1" smtClean="0">
                <a:solidFill>
                  <a:schemeClr val="bg1"/>
                </a:solidFill>
              </a:rPr>
              <a:t>Jojutla</a:t>
            </a:r>
            <a:r>
              <a:rPr lang="es-MX" sz="2800" dirty="0" smtClean="0">
                <a:solidFill>
                  <a:schemeClr val="bg1"/>
                </a:solidFill>
              </a:rPr>
              <a:t> y el Campus Oriente ubicado en </a:t>
            </a:r>
            <a:r>
              <a:rPr lang="es-MX" sz="2800" dirty="0" err="1" smtClean="0">
                <a:solidFill>
                  <a:schemeClr val="bg1"/>
                </a:solidFill>
              </a:rPr>
              <a:t>Xalostoc</a:t>
            </a:r>
            <a:r>
              <a:rPr lang="es-MX" sz="2800" dirty="0" smtClean="0">
                <a:solidFill>
                  <a:schemeClr val="bg1"/>
                </a:solidFill>
              </a:rPr>
              <a:t>. En la actualidad ha comenzado a operar un cuarto Campus ubicado en Mazatepec.  El proyecto de regionalización aparece en los planes institucionales de desarrollo que las administraciones en turno han presentado desde los años ochenta, con la creación del Instituto Profesional de la Región Oriente (IPRO), ahora denominado Campus Oriente (Barona, 2000:238).</a:t>
            </a:r>
            <a:endParaRPr lang="es-ES" sz="2800" dirty="0" smtClean="0">
              <a:solidFill>
                <a:schemeClr val="bg1"/>
              </a:solidFill>
            </a:endParaRPr>
          </a:p>
          <a:p>
            <a:r>
              <a:rPr lang="es-MX" dirty="0" smtClean="0"/>
              <a:t> </a:t>
            </a:r>
            <a:endParaRPr lang="es-ES" dirty="0" smtClean="0"/>
          </a:p>
          <a:p>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71472" y="1571612"/>
            <a:ext cx="7848872" cy="4524315"/>
          </a:xfrm>
          <a:prstGeom prst="rect">
            <a:avLst/>
          </a:prstGeom>
          <a:noFill/>
        </p:spPr>
        <p:txBody>
          <a:bodyPr wrap="square" rtlCol="0">
            <a:spAutoFit/>
          </a:bodyPr>
          <a:lstStyle/>
          <a:p>
            <a:pPr algn="just"/>
            <a:r>
              <a:rPr lang="es-MX" sz="2800" dirty="0" smtClean="0">
                <a:solidFill>
                  <a:schemeClr val="bg1"/>
                </a:solidFill>
              </a:rPr>
              <a:t>En la actualidad ha comenzado a operar un cuarto Campus ubicado en Mazatepec.</a:t>
            </a:r>
          </a:p>
          <a:p>
            <a:pPr algn="just"/>
            <a:endParaRPr lang="es-MX" sz="2800" dirty="0" smtClean="0">
              <a:solidFill>
                <a:schemeClr val="bg1"/>
              </a:solidFill>
            </a:endParaRPr>
          </a:p>
          <a:p>
            <a:pPr algn="just"/>
            <a:r>
              <a:rPr lang="es-MX" sz="2800" dirty="0" smtClean="0">
                <a:solidFill>
                  <a:schemeClr val="bg1"/>
                </a:solidFill>
              </a:rPr>
              <a:t>El proyecto de regionalización aparece en los planes institucionales de desarrollo que las administraciones en turno han presentado desde los años ochenta, con la creación del Instituto Profesional de la Región Oriente (IPRO), ahora denominado Campus Oriente (Barona, 2000:238).</a:t>
            </a:r>
            <a:endParaRPr lang="es-ES" sz="2800" dirty="0" smtClean="0">
              <a:solidFill>
                <a:schemeClr val="bg1"/>
              </a:solidFill>
            </a:endParaRPr>
          </a:p>
          <a:p>
            <a:r>
              <a:rPr lang="es-MX" dirty="0" smtClean="0"/>
              <a:t> </a:t>
            </a:r>
            <a:endParaRPr lang="es-ES" dirty="0" smtClean="0"/>
          </a:p>
          <a:p>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00034" y="2071678"/>
            <a:ext cx="8072494" cy="2954655"/>
          </a:xfrm>
          <a:prstGeom prst="rect">
            <a:avLst/>
          </a:prstGeom>
          <a:noFill/>
        </p:spPr>
        <p:txBody>
          <a:bodyPr wrap="square" rtlCol="0">
            <a:spAutoFit/>
          </a:bodyPr>
          <a:lstStyle/>
          <a:p>
            <a:pPr algn="just"/>
            <a:r>
              <a:rPr lang="es-MX" sz="2800" dirty="0" smtClean="0">
                <a:solidFill>
                  <a:schemeClr val="bg1"/>
                </a:solidFill>
              </a:rPr>
              <a:t>En sus líneas de acción en materia de innovación de la enseñanza-aprendizaje, propone que la práctica docente en el aula utilice las tecnologías educativas disponibles, sin pretender que estas suplan la interacción y relación personal entre maestro y estudiante. </a:t>
            </a:r>
            <a:endParaRPr lang="es-ES" sz="2800"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00034" y="1748909"/>
            <a:ext cx="8072494" cy="2954655"/>
          </a:xfrm>
          <a:prstGeom prst="rect">
            <a:avLst/>
          </a:prstGeom>
          <a:noFill/>
        </p:spPr>
        <p:txBody>
          <a:bodyPr wrap="square" rtlCol="0">
            <a:spAutoFit/>
          </a:bodyPr>
          <a:lstStyle/>
          <a:p>
            <a:pPr algn="just"/>
            <a:r>
              <a:rPr lang="es-MX" sz="2800" dirty="0" smtClean="0">
                <a:solidFill>
                  <a:schemeClr val="bg1"/>
                </a:solidFill>
              </a:rPr>
              <a:t>En la generación y aplicación del conocimiento enuncia que se tiene la necesidad de promover las redes de intercambio nacionales e internacionales en materia de investigación a través del uso de las nuevas tecnologías de información y comunicación (UAEM-PIDE 2007-2013: 6, 44, 47). </a:t>
            </a:r>
            <a:endParaRPr lang="es-ES" sz="2800"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285720" y="1500174"/>
            <a:ext cx="8424936" cy="4678204"/>
          </a:xfrm>
          <a:prstGeom prst="rect">
            <a:avLst/>
          </a:prstGeom>
          <a:noFill/>
        </p:spPr>
        <p:txBody>
          <a:bodyPr wrap="square" rtlCol="0">
            <a:spAutoFit/>
          </a:bodyPr>
          <a:lstStyle/>
          <a:p>
            <a:pPr algn="just"/>
            <a:r>
              <a:rPr lang="es-MX" sz="2800" b="1" u="sng" dirty="0" smtClean="0">
                <a:solidFill>
                  <a:schemeClr val="bg1"/>
                </a:solidFill>
              </a:rPr>
              <a:t>Como respuestas a las políticas y lineamientos de los organismos internacionales y nacionales, la UAEM en su </a:t>
            </a:r>
            <a:r>
              <a:rPr lang="es-MX" sz="2800" b="1" i="1" u="sng" dirty="0" smtClean="0">
                <a:solidFill>
                  <a:schemeClr val="bg1"/>
                </a:solidFill>
              </a:rPr>
              <a:t>Plan Institucional de Desarrollo  Educativo (PIDE) 2007-2013 </a:t>
            </a:r>
            <a:r>
              <a:rPr lang="es-MX" sz="2800" b="1" u="sng" dirty="0" smtClean="0">
                <a:solidFill>
                  <a:schemeClr val="bg1"/>
                </a:solidFill>
              </a:rPr>
              <a:t>se detiene en el análisis  de las TIC como  medio de divulgación del saber, puesto que estas herramientas están incidiendo profundamente en el campo de la educación. Las fuentes de conocimiento y de información se están ubicando en la red de Internet, lo cual está replanteando las funciones y propósitos de la universidad moderna</a:t>
            </a:r>
            <a:r>
              <a:rPr lang="es-MX" b="1" u="sng" dirty="0" smtClean="0"/>
              <a:t>. </a:t>
            </a:r>
            <a:endParaRPr lang="es-ES" b="1" u="sng" dirty="0" smtClean="0"/>
          </a:p>
          <a:p>
            <a:pPr algn="just"/>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642910" y="1928802"/>
            <a:ext cx="8001056" cy="3108543"/>
          </a:xfrm>
          <a:prstGeom prst="rect">
            <a:avLst/>
          </a:prstGeom>
          <a:noFill/>
        </p:spPr>
        <p:txBody>
          <a:bodyPr wrap="square" rtlCol="0">
            <a:spAutoFit/>
          </a:bodyPr>
          <a:lstStyle/>
          <a:p>
            <a:pPr algn="just"/>
            <a:r>
              <a:rPr lang="es-MX" sz="2800" dirty="0" smtClean="0">
                <a:solidFill>
                  <a:schemeClr val="bg1"/>
                </a:solidFill>
              </a:rPr>
              <a:t>En la generación y aplicación del conocimiento enuncia que se tiene la necesidad de promover las redes de intercambio nacionales e internacionales en materia de investigación a través del uso de las nuevas tecnologías de información y comunicación (UAEM-PIDE 2007-2013: 6, 44, 47). </a:t>
            </a:r>
          </a:p>
          <a:p>
            <a:endParaRPr lang="es-E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00034" y="1571612"/>
            <a:ext cx="8001056" cy="5693866"/>
          </a:xfrm>
          <a:prstGeom prst="rect">
            <a:avLst/>
          </a:prstGeom>
          <a:noFill/>
        </p:spPr>
        <p:txBody>
          <a:bodyPr wrap="square" rtlCol="0">
            <a:spAutoFit/>
          </a:bodyPr>
          <a:lstStyle/>
          <a:p>
            <a:pPr algn="just"/>
            <a:r>
              <a:rPr lang="es-MX" sz="2800" dirty="0" smtClean="0">
                <a:solidFill>
                  <a:schemeClr val="bg1"/>
                </a:solidFill>
              </a:rPr>
              <a:t>Como respuesta a los lineamientos y políticas anteriores, en el </a:t>
            </a:r>
            <a:r>
              <a:rPr lang="es-MX" sz="2800" i="1" dirty="0" smtClean="0">
                <a:solidFill>
                  <a:schemeClr val="bg1"/>
                </a:solidFill>
              </a:rPr>
              <a:t>Primer Informe de Labores </a:t>
            </a:r>
            <a:r>
              <a:rPr lang="es-MX" sz="2800" dirty="0" smtClean="0">
                <a:solidFill>
                  <a:schemeClr val="bg1"/>
                </a:solidFill>
              </a:rPr>
              <a:t>(PIL) de la actual gestión, se anuncia que la institución contará con la infraestructura y plataformas para el funcionamiento pleno de las TIC, que apuntalarán el establecimiento de programas educativos de calidad (UAEM-PIL-Rectoría 2007-2013: 21). </a:t>
            </a:r>
          </a:p>
          <a:p>
            <a:pPr algn="just"/>
            <a:endParaRPr lang="es-MX" sz="2800" dirty="0" smtClean="0">
              <a:solidFill>
                <a:schemeClr val="bg1"/>
              </a:solidFill>
            </a:endParaRPr>
          </a:p>
          <a:p>
            <a:pPr algn="just"/>
            <a:r>
              <a:rPr lang="es-MX" sz="2800" u="sng" dirty="0" smtClean="0">
                <a:solidFill>
                  <a:schemeClr val="bg1"/>
                </a:solidFill>
              </a:rPr>
              <a:t>El nuevo modelo universitario deberá dotar a los estudiantes de la capacidad de estudiar en red y constituir a sus claustros como aulas abiertas (Rojas, 2007).</a:t>
            </a:r>
            <a:endParaRPr lang="es-ES" sz="2800" u="sng" dirty="0" smtClean="0">
              <a:solidFill>
                <a:schemeClr val="bg1"/>
              </a:solidFill>
            </a:endParaRPr>
          </a:p>
          <a:p>
            <a:endParaRPr lang="es-E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467544" y="1484784"/>
            <a:ext cx="8352928" cy="738664"/>
          </a:xfrm>
          <a:prstGeom prst="rect">
            <a:avLst/>
          </a:prstGeom>
          <a:noFill/>
        </p:spPr>
        <p:txBody>
          <a:bodyPr wrap="square" rtlCol="0">
            <a:spAutoFit/>
          </a:bodyPr>
          <a:lstStyle/>
          <a:p>
            <a:r>
              <a:rPr lang="es-ES_tradnl" sz="2400" dirty="0" smtClean="0">
                <a:solidFill>
                  <a:schemeClr val="bg1"/>
                </a:solidFill>
              </a:rPr>
              <a:t>Gráfica 1 - Funciones de la implantación de las TIC en la UAEM</a:t>
            </a:r>
            <a:endParaRPr lang="es-ES" sz="2400" dirty="0" smtClean="0">
              <a:solidFill>
                <a:schemeClr val="bg1"/>
              </a:solidFill>
            </a:endParaRPr>
          </a:p>
          <a:p>
            <a:endParaRPr lang="es-ES" dirty="0"/>
          </a:p>
        </p:txBody>
      </p:sp>
      <p:pic>
        <p:nvPicPr>
          <p:cNvPr id="4" name="Gráfico 12"/>
          <p:cNvPicPr>
            <a:picLocks noChangeAspect="1" noChangeArrowheads="1"/>
          </p:cNvPicPr>
          <p:nvPr/>
        </p:nvPicPr>
        <p:blipFill>
          <a:blip r:embed="rId2" cstate="print"/>
          <a:srcRect l="2524" t="8498" r="3934" b="17102"/>
          <a:stretch>
            <a:fillRect/>
          </a:stretch>
        </p:blipFill>
        <p:spPr bwMode="auto">
          <a:xfrm>
            <a:off x="0" y="2132856"/>
            <a:ext cx="914400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l="34424" t="25000" r="19433" b="15000"/>
          <a:stretch>
            <a:fillRect/>
          </a:stretch>
        </p:blipFill>
        <p:spPr bwMode="auto">
          <a:xfrm>
            <a:off x="0" y="1214423"/>
            <a:ext cx="9144000" cy="5643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395536" y="1340768"/>
            <a:ext cx="84249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Gráfica 2 – Herramientas tecnológicas que los PTC emplean para su labor docente.</a:t>
            </a:r>
            <a:endParaRPr kumimoji="0" lang="es-ES" sz="2400" b="0" i="0" u="none" strike="noStrike" cap="none" normalizeH="0" baseline="0" dirty="0" smtClean="0">
              <a:ln>
                <a:noFill/>
              </a:ln>
              <a:solidFill>
                <a:schemeClr val="bg1"/>
              </a:solidFill>
              <a:effectLst/>
              <a:latin typeface="Arial" pitchFamily="34" charset="0"/>
            </a:endParaRPr>
          </a:p>
        </p:txBody>
      </p:sp>
      <p:pic>
        <p:nvPicPr>
          <p:cNvPr id="4" name="Imagen 30"/>
          <p:cNvPicPr>
            <a:picLocks noChangeAspect="1" noChangeArrowheads="1"/>
          </p:cNvPicPr>
          <p:nvPr/>
        </p:nvPicPr>
        <p:blipFill>
          <a:blip r:embed="rId2" cstate="print"/>
          <a:srcRect l="32324" t="43369" r="26804" b="20786"/>
          <a:stretch>
            <a:fillRect/>
          </a:stretch>
        </p:blipFill>
        <p:spPr bwMode="auto">
          <a:xfrm>
            <a:off x="-36511" y="2204864"/>
            <a:ext cx="9180512" cy="460851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6" name="5 CuadroTexto"/>
          <p:cNvSpPr txBox="1"/>
          <p:nvPr/>
        </p:nvSpPr>
        <p:spPr>
          <a:xfrm>
            <a:off x="323528" y="1994064"/>
            <a:ext cx="8460432" cy="1938992"/>
          </a:xfrm>
          <a:prstGeom prst="rect">
            <a:avLst/>
          </a:prstGeom>
          <a:noFill/>
        </p:spPr>
        <p:txBody>
          <a:bodyPr wrap="square" rtlCol="0">
            <a:spAutoFit/>
          </a:bodyPr>
          <a:lstStyle/>
          <a:p>
            <a:pPr algn="just"/>
            <a:r>
              <a:rPr lang="es-MX" sz="2400" dirty="0" smtClean="0">
                <a:solidFill>
                  <a:schemeClr val="bg1"/>
                </a:solidFill>
              </a:rPr>
              <a:t>El análisis de datos se realizó con apoyo de </a:t>
            </a:r>
            <a:r>
              <a:rPr lang="es-MX" sz="2400" dirty="0" err="1" smtClean="0">
                <a:solidFill>
                  <a:schemeClr val="bg1"/>
                </a:solidFill>
              </a:rPr>
              <a:t>Stadistical</a:t>
            </a:r>
            <a:r>
              <a:rPr lang="es-MX" sz="2400" dirty="0" smtClean="0">
                <a:solidFill>
                  <a:schemeClr val="bg1"/>
                </a:solidFill>
              </a:rPr>
              <a:t> </a:t>
            </a:r>
            <a:r>
              <a:rPr lang="es-MX" sz="2400" dirty="0" err="1" smtClean="0">
                <a:solidFill>
                  <a:schemeClr val="bg1"/>
                </a:solidFill>
              </a:rPr>
              <a:t>Package</a:t>
            </a:r>
            <a:r>
              <a:rPr lang="es-MX" sz="2400" dirty="0" smtClean="0">
                <a:solidFill>
                  <a:schemeClr val="bg1"/>
                </a:solidFill>
              </a:rPr>
              <a:t> </a:t>
            </a:r>
            <a:r>
              <a:rPr lang="es-MX" sz="2400" dirty="0" err="1" smtClean="0">
                <a:solidFill>
                  <a:schemeClr val="bg1"/>
                </a:solidFill>
              </a:rPr>
              <a:t>for</a:t>
            </a:r>
            <a:r>
              <a:rPr lang="es-MX" sz="2400" dirty="0" smtClean="0">
                <a:solidFill>
                  <a:schemeClr val="bg1"/>
                </a:solidFill>
              </a:rPr>
              <a:t> Social </a:t>
            </a:r>
            <a:r>
              <a:rPr lang="es-MX" sz="2400" dirty="0" err="1" smtClean="0">
                <a:solidFill>
                  <a:schemeClr val="bg1"/>
                </a:solidFill>
              </a:rPr>
              <a:t>Science</a:t>
            </a:r>
            <a:r>
              <a:rPr lang="es-MX" sz="2400" dirty="0" smtClean="0">
                <a:solidFill>
                  <a:schemeClr val="bg1"/>
                </a:solidFill>
              </a:rPr>
              <a:t> (SSPS: versión 15). Para la presentación de este  avance de investigación se aplicó el análisis de variables independientes -</a:t>
            </a:r>
            <a:r>
              <a:rPr lang="es-MX" sz="2400" dirty="0" err="1" smtClean="0">
                <a:solidFill>
                  <a:schemeClr val="bg1"/>
                </a:solidFill>
              </a:rPr>
              <a:t>univariado</a:t>
            </a:r>
            <a:r>
              <a:rPr lang="es-MX" sz="2400" dirty="0" smtClean="0">
                <a:solidFill>
                  <a:schemeClr val="bg1"/>
                </a:solidFill>
              </a:rPr>
              <a:t>-, dejando para un reporte final global el análisis  </a:t>
            </a:r>
            <a:r>
              <a:rPr lang="es-MX" sz="2400" dirty="0" err="1" smtClean="0">
                <a:solidFill>
                  <a:schemeClr val="bg1"/>
                </a:solidFill>
              </a:rPr>
              <a:t>correlacional</a:t>
            </a:r>
            <a:r>
              <a:rPr lang="es-MX" sz="2400" dirty="0" smtClean="0">
                <a:solidFill>
                  <a:schemeClr val="bg1"/>
                </a:solidFill>
              </a:rPr>
              <a:t> (</a:t>
            </a:r>
            <a:r>
              <a:rPr lang="es-MX" sz="2400" dirty="0" err="1" smtClean="0">
                <a:solidFill>
                  <a:schemeClr val="bg1"/>
                </a:solidFill>
              </a:rPr>
              <a:t>multivariado</a:t>
            </a:r>
            <a:r>
              <a:rPr lang="es-MX" sz="2400" dirty="0" smtClean="0">
                <a:solidFill>
                  <a:schemeClr val="bg1"/>
                </a:solidFill>
              </a:rPr>
              <a:t>).</a:t>
            </a:r>
            <a:endParaRPr lang="es-ES" sz="2400"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432048" y="1340768"/>
            <a:ext cx="8388424" cy="1107996"/>
          </a:xfrm>
          <a:prstGeom prst="rect">
            <a:avLst/>
          </a:prstGeom>
          <a:noFill/>
        </p:spPr>
        <p:txBody>
          <a:bodyPr wrap="square" rtlCol="0">
            <a:spAutoFit/>
          </a:bodyPr>
          <a:lstStyle/>
          <a:p>
            <a:r>
              <a:rPr lang="es-ES" sz="2400" b="1" dirty="0" smtClean="0">
                <a:solidFill>
                  <a:schemeClr val="bg1"/>
                </a:solidFill>
              </a:rPr>
              <a:t>Gráfica 4 - Frecuencia con que los profesores investigadores usan recursos tecnológicos en apoyo de sus prácticas de investigación. </a:t>
            </a:r>
            <a:endParaRPr lang="es-ES" sz="2400" dirty="0" smtClean="0">
              <a:solidFill>
                <a:schemeClr val="bg1"/>
              </a:solidFill>
            </a:endParaRPr>
          </a:p>
          <a:p>
            <a:endParaRPr lang="es-ES" dirty="0"/>
          </a:p>
        </p:txBody>
      </p:sp>
      <p:pic>
        <p:nvPicPr>
          <p:cNvPr id="4" name="Gráfico 1"/>
          <p:cNvPicPr>
            <a:picLocks noChangeAspect="1" noChangeArrowheads="1"/>
          </p:cNvPicPr>
          <p:nvPr/>
        </p:nvPicPr>
        <p:blipFill>
          <a:blip r:embed="rId2" cstate="print"/>
          <a:srcRect l="-1375" t="-5217" r="-2419" b="-5820"/>
          <a:stretch>
            <a:fillRect/>
          </a:stretch>
        </p:blipFill>
        <p:spPr bwMode="auto">
          <a:xfrm>
            <a:off x="0" y="1988840"/>
            <a:ext cx="9252520"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467544" y="1484784"/>
            <a:ext cx="824440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Gráfica 5 - Uso de espacios web (sitios web, blogs, foros electrónicos, listas de distribución) con fines académicos</a:t>
            </a:r>
            <a:endParaRPr kumimoji="0" lang="es-ES" sz="24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endParaRPr>
          </a:p>
        </p:txBody>
      </p:sp>
      <p:pic>
        <p:nvPicPr>
          <p:cNvPr id="4" name="Gráfico 1"/>
          <p:cNvPicPr>
            <a:picLocks noChangeAspect="1" noChangeArrowheads="1"/>
          </p:cNvPicPr>
          <p:nvPr/>
        </p:nvPicPr>
        <p:blipFill>
          <a:blip r:embed="rId2" cstate="print"/>
          <a:srcRect l="7275" r="16721" b="2263"/>
          <a:stretch>
            <a:fillRect/>
          </a:stretch>
        </p:blipFill>
        <p:spPr bwMode="auto">
          <a:xfrm>
            <a:off x="827584" y="2473193"/>
            <a:ext cx="7344816" cy="3620103"/>
          </a:xfrm>
          <a:prstGeom prst="rect">
            <a:avLst/>
          </a:prstGeom>
          <a:noFill/>
          <a:ln w="9525">
            <a:noFill/>
            <a:miter lim="800000"/>
            <a:headEnd/>
            <a:tailEnd/>
          </a:ln>
        </p:spPr>
      </p:pic>
      <p:sp>
        <p:nvSpPr>
          <p:cNvPr id="6" name="5 CuadroTexto"/>
          <p:cNvSpPr txBox="1"/>
          <p:nvPr/>
        </p:nvSpPr>
        <p:spPr>
          <a:xfrm>
            <a:off x="395536" y="6095037"/>
            <a:ext cx="8424936" cy="646331"/>
          </a:xfrm>
          <a:prstGeom prst="rect">
            <a:avLst/>
          </a:prstGeom>
          <a:noFill/>
        </p:spPr>
        <p:txBody>
          <a:bodyPr wrap="square" rtlCol="0">
            <a:spAutoFit/>
          </a:bodyPr>
          <a:lstStyle/>
          <a:p>
            <a:r>
              <a:rPr lang="es-MX" dirty="0" smtClean="0">
                <a:solidFill>
                  <a:schemeClr val="bg1"/>
                </a:solidFill>
              </a:rPr>
              <a:t>La gráfica 5, muestra el uso -por parte de los PTC- de espacios Web para distintos fines académicos, en una escala de 4 indicadores</a:t>
            </a:r>
            <a:r>
              <a:rPr lang="es-MX" i="1" dirty="0" smtClean="0">
                <a:solidFill>
                  <a:schemeClr val="bg1"/>
                </a:solidFill>
              </a:rPr>
              <a:t>: </a:t>
            </a:r>
            <a:r>
              <a:rPr lang="es-MX" b="1" dirty="0" smtClean="0">
                <a:solidFill>
                  <a:schemeClr val="bg1"/>
                </a:solidFill>
              </a:rPr>
              <a:t>nunca, a veces, constantemente</a:t>
            </a:r>
            <a:r>
              <a:rPr lang="es-MX" dirty="0" smtClean="0">
                <a:solidFill>
                  <a:schemeClr val="bg1"/>
                </a:solidFill>
              </a:rPr>
              <a:t> y </a:t>
            </a:r>
            <a:r>
              <a:rPr lang="es-MX" b="1" dirty="0" smtClean="0">
                <a:solidFill>
                  <a:schemeClr val="bg1"/>
                </a:solidFill>
              </a:rPr>
              <a:t>siempre</a:t>
            </a:r>
            <a:endParaRPr lang="es-ES"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467544" y="1700808"/>
            <a:ext cx="8208912" cy="3416320"/>
          </a:xfrm>
          <a:prstGeom prst="rect">
            <a:avLst/>
          </a:prstGeom>
          <a:noFill/>
        </p:spPr>
        <p:txBody>
          <a:bodyPr wrap="square" rtlCol="0">
            <a:spAutoFit/>
          </a:bodyPr>
          <a:lstStyle/>
          <a:p>
            <a:pPr algn="just"/>
            <a:r>
              <a:rPr lang="es-MX" sz="2400" b="1" dirty="0" smtClean="0">
                <a:solidFill>
                  <a:schemeClr val="bg1"/>
                </a:solidFill>
              </a:rPr>
              <a:t>Conclusiones </a:t>
            </a:r>
            <a:endParaRPr lang="es-ES" sz="2400" dirty="0" smtClean="0">
              <a:solidFill>
                <a:schemeClr val="bg1"/>
              </a:solidFill>
            </a:endParaRPr>
          </a:p>
          <a:p>
            <a:pPr algn="just"/>
            <a:r>
              <a:rPr lang="es-ES_tradnl" sz="2400" dirty="0" smtClean="0">
                <a:solidFill>
                  <a:schemeClr val="bg1"/>
                </a:solidFill>
              </a:rPr>
              <a:t>En las sociedades del conocimiento la incorporación de las TIC en los programas educativos universitarios cobra cada día más vigencia y relevancia, bajo el supuesto de que estas herramientas tecnológicas y su empleo innovador contribuyen a suscitar una mejor calidad educativa, unas prácticas docentes y de investigación más eficientes así como la disminución de las brechas digitales y socioeconómicas.</a:t>
            </a:r>
            <a:endParaRPr lang="es-ES" sz="2400" dirty="0" smtClean="0">
              <a:solidFill>
                <a:schemeClr val="bg1"/>
              </a:solidFill>
            </a:endParaRPr>
          </a:p>
          <a:p>
            <a:pPr algn="just"/>
            <a:endParaRPr lang="es-E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39552" y="1988840"/>
            <a:ext cx="7992888" cy="3447098"/>
          </a:xfrm>
          <a:prstGeom prst="rect">
            <a:avLst/>
          </a:prstGeom>
          <a:noFill/>
        </p:spPr>
        <p:txBody>
          <a:bodyPr wrap="square" rtlCol="0">
            <a:spAutoFit/>
          </a:bodyPr>
          <a:lstStyle/>
          <a:p>
            <a:pPr lvl="0" algn="just" hangingPunct="0"/>
            <a:r>
              <a:rPr lang="es-MX" sz="2000" dirty="0" smtClean="0">
                <a:solidFill>
                  <a:schemeClr val="bg1"/>
                </a:solidFill>
              </a:rPr>
              <a:t>La función que para la universidades tienen las TIC, no sólo como herramientas de cambio tecnológico sino también de transformación organizacional en los ámbitos de servicios, docencia, investigación y difusión del conocimiento, constituye una acción modificadora de no retorno, que compromete al conjunto de los miembros de la comunidad académica.</a:t>
            </a:r>
            <a:endParaRPr lang="es-ES" sz="2000" dirty="0" smtClean="0">
              <a:solidFill>
                <a:schemeClr val="bg1"/>
              </a:solidFill>
            </a:endParaRPr>
          </a:p>
          <a:p>
            <a:pPr lvl="0" algn="just" hangingPunct="0"/>
            <a:r>
              <a:rPr lang="es-MX" sz="2000" dirty="0" smtClean="0">
                <a:solidFill>
                  <a:schemeClr val="bg1"/>
                </a:solidFill>
              </a:rPr>
              <a:t> El nivel medio de implantación de las TIC en esta universidad pública –como se constató  en reporte anterior- constituye un avance inicial que le da acceso al campo del paradigma de la modernización de la educación superior. </a:t>
            </a:r>
            <a:endParaRPr lang="es-ES" sz="2000"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611560" y="2132856"/>
            <a:ext cx="7992888" cy="2523768"/>
          </a:xfrm>
          <a:prstGeom prst="rect">
            <a:avLst/>
          </a:prstGeom>
          <a:noFill/>
        </p:spPr>
        <p:txBody>
          <a:bodyPr wrap="square" rtlCol="0">
            <a:spAutoFit/>
          </a:bodyPr>
          <a:lstStyle/>
          <a:p>
            <a:pPr lvl="0" algn="just" hangingPunct="0"/>
            <a:r>
              <a:rPr lang="es-MX" sz="2000" dirty="0" smtClean="0">
                <a:solidFill>
                  <a:schemeClr val="bg1"/>
                </a:solidFill>
              </a:rPr>
              <a:t>Existen fuertes </a:t>
            </a:r>
            <a:r>
              <a:rPr lang="es-ES_tradnl" sz="2000" dirty="0" smtClean="0">
                <a:solidFill>
                  <a:schemeClr val="bg1"/>
                </a:solidFill>
              </a:rPr>
              <a:t>carencias y debilidades en la UAEM respecto al acceso, implantación y aplicación de las TIC en las actividades clave del mejoramiento de su calidad académica. A  pesar de ser la segunda universidad a nivel nacional en cuanto a la cantidad y permanencia  de su planta académica, la incorporación, apropiación y uso de las TIC en la producción y  transmisión del conocimiento se mantiene en niveles deficientes caracterizados como bajos, regulares o casi ausentes. </a:t>
            </a:r>
            <a:endParaRPr lang="es-ES" sz="2000"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4" name="3 CuadroTexto"/>
          <p:cNvSpPr txBox="1"/>
          <p:nvPr/>
        </p:nvSpPr>
        <p:spPr>
          <a:xfrm>
            <a:off x="323528" y="1700808"/>
            <a:ext cx="8532440" cy="4431983"/>
          </a:xfrm>
          <a:prstGeom prst="rect">
            <a:avLst/>
          </a:prstGeom>
          <a:noFill/>
        </p:spPr>
        <p:txBody>
          <a:bodyPr wrap="square" rtlCol="0">
            <a:spAutoFit/>
          </a:bodyPr>
          <a:lstStyle/>
          <a:p>
            <a:pPr lvl="0" algn="just" hangingPunct="0"/>
            <a:r>
              <a:rPr lang="es-MX" sz="2400" dirty="0" smtClean="0">
                <a:solidFill>
                  <a:schemeClr val="bg1"/>
                </a:solidFill>
              </a:rPr>
              <a:t>El uso eficiente de Internet se ve seriamente afectado por la falta de procesos de capacitación y actualización de los PTC. Resulta evidente que hay una gran necesidad de adquirir las habilidades y destrezas necesarias para aprovechar las bondades que brinda la red. </a:t>
            </a:r>
          </a:p>
          <a:p>
            <a:pPr lvl="0" algn="just" hangingPunct="0"/>
            <a:endParaRPr lang="es-ES" sz="2400" dirty="0" smtClean="0">
              <a:solidFill>
                <a:schemeClr val="bg1"/>
              </a:solidFill>
            </a:endParaRPr>
          </a:p>
          <a:p>
            <a:pPr lvl="0" algn="just" hangingPunct="0"/>
            <a:r>
              <a:rPr lang="es-MX" sz="2400" dirty="0" smtClean="0">
                <a:solidFill>
                  <a:schemeClr val="bg1"/>
                </a:solidFill>
              </a:rPr>
              <a:t>Las respuestas de los PTC en la encuesta electrónica evidencian que la Universidad requiere de un número mayor de personal especializado que apoye a los profesores en el uso la red para actividades académicas y de investigación, más que de personal que sólo se dedique a la custodia de los equipos inform</a:t>
            </a:r>
            <a:r>
              <a:rPr lang="es-MX" sz="2400" dirty="0" smtClean="0"/>
              <a:t>á</a:t>
            </a:r>
            <a:r>
              <a:rPr lang="es-MX" sz="2400" b="1" dirty="0" smtClean="0"/>
              <a:t>ticos</a:t>
            </a:r>
            <a:r>
              <a:rPr lang="es-MX" sz="2400" dirty="0" smtClean="0">
                <a:solidFill>
                  <a:schemeClr val="bg1"/>
                </a:solidFill>
              </a:rPr>
              <a:t>. </a:t>
            </a:r>
            <a:endParaRPr lang="es-ES" sz="2400"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323528" y="2276872"/>
            <a:ext cx="8532440" cy="2677656"/>
          </a:xfrm>
          <a:prstGeom prst="rect">
            <a:avLst/>
          </a:prstGeom>
          <a:noFill/>
        </p:spPr>
        <p:txBody>
          <a:bodyPr wrap="square" rtlCol="0">
            <a:spAutoFit/>
          </a:bodyPr>
          <a:lstStyle/>
          <a:p>
            <a:pPr lvl="0" algn="just" hangingPunct="0"/>
            <a:r>
              <a:rPr lang="es-MX" sz="2400" dirty="0" smtClean="0">
                <a:solidFill>
                  <a:schemeClr val="bg1"/>
                </a:solidFill>
              </a:rPr>
              <a:t>Se refleja un uso muy limitado de los servicios de la red por parte de docentes e investigadores. Se usa muy poco la red Internet para las prácticas colaborativas, las publicaciones digitales, los cursos a distancia. De igual modo, el empleo del sistema nacional e internacional de videoconferencia es mínimo, lo que indica que la UAEM se encuentra en una fase inicial en el  uso y apropiación de las TIC..</a:t>
            </a:r>
            <a:endParaRPr lang="es-ES" sz="2400"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251520" y="1844824"/>
            <a:ext cx="8532440" cy="3046988"/>
          </a:xfrm>
          <a:prstGeom prst="rect">
            <a:avLst/>
          </a:prstGeom>
          <a:noFill/>
        </p:spPr>
        <p:txBody>
          <a:bodyPr wrap="square" rtlCol="0">
            <a:spAutoFit/>
          </a:bodyPr>
          <a:lstStyle/>
          <a:p>
            <a:pPr algn="just"/>
            <a:r>
              <a:rPr lang="es-MX" sz="2400" dirty="0" smtClean="0">
                <a:solidFill>
                  <a:schemeClr val="bg1"/>
                </a:solidFill>
              </a:rPr>
              <a:t>Las medidas de seguridad informática que la UAEM ha implementado para control del acceso a la red por parte de la comunidad académica -bloqueo de páginas y sitios Web- así como la carencia o insuficiencia de bases de datos, de acervos bibliográficos y </a:t>
            </a:r>
            <a:r>
              <a:rPr lang="es-MX" sz="2400" dirty="0" err="1" smtClean="0">
                <a:solidFill>
                  <a:schemeClr val="bg1"/>
                </a:solidFill>
              </a:rPr>
              <a:t>hemerográficos</a:t>
            </a:r>
            <a:r>
              <a:rPr lang="es-MX" sz="2400" dirty="0" smtClean="0">
                <a:solidFill>
                  <a:schemeClr val="bg1"/>
                </a:solidFill>
              </a:rPr>
              <a:t> especializados, la no digitalización de las biblioteca central y de las bibliotecas de las UA, están afectando las actividades académicas de los PTC y, por ende, la de los estudiantes.</a:t>
            </a:r>
            <a:endParaRPr lang="es-ES" sz="2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l="33691" t="26250" r="19433" b="13750"/>
          <a:stretch>
            <a:fillRect/>
          </a:stretch>
        </p:blipFill>
        <p:spPr bwMode="auto">
          <a:xfrm>
            <a:off x="0" y="1285860"/>
            <a:ext cx="9144000" cy="5572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4" name="3 CuadroTexto"/>
          <p:cNvSpPr txBox="1"/>
          <p:nvPr/>
        </p:nvSpPr>
        <p:spPr>
          <a:xfrm>
            <a:off x="683568" y="2204864"/>
            <a:ext cx="8208912" cy="2954655"/>
          </a:xfrm>
          <a:prstGeom prst="rect">
            <a:avLst/>
          </a:prstGeom>
          <a:noFill/>
        </p:spPr>
        <p:txBody>
          <a:bodyPr wrap="square" rtlCol="0">
            <a:spAutoFit/>
          </a:bodyPr>
          <a:lstStyle/>
          <a:p>
            <a:pPr algn="just"/>
            <a:r>
              <a:rPr lang="es-ES_tradnl" sz="2400" dirty="0" smtClean="0">
                <a:solidFill>
                  <a:schemeClr val="bg1"/>
                </a:solidFill>
              </a:rPr>
              <a:t>Finalmente, e</a:t>
            </a:r>
            <a:r>
              <a:rPr lang="es-MX" sz="2400" dirty="0" smtClean="0">
                <a:solidFill>
                  <a:schemeClr val="bg1"/>
                </a:solidFill>
              </a:rPr>
              <a:t>s pertinente dilucidar que la insuficiente información sobre investigaciones similares llevadas a cabo en otras universidades mexicanas, permite colegir que este tipo proyectos de investigación son innovadores y, al mismo tiempo, factibles de generalizarse a los restantes 32 campus de las Universidades Públicas Estatales (UPES), tal como se ha hecho en otros países.</a:t>
            </a:r>
            <a:endParaRPr lang="es-ES" sz="2400"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pic>
        <p:nvPicPr>
          <p:cNvPr id="3" name="Picture 2" descr="D:\HECTOR ACT 2-05-2011\5TO MAESTRIA\EXPOSICION LIMA\USO DE INTERNTE\22\Estadisticas Mundiales del Internet - Exito Exportador - Poblacion_archivos\mundo2009pie.png"/>
          <p:cNvPicPr>
            <a:picLocks noChangeAspect="1" noChangeArrowheads="1"/>
          </p:cNvPicPr>
          <p:nvPr/>
        </p:nvPicPr>
        <p:blipFill>
          <a:blip r:embed="rId2" cstate="print"/>
          <a:srcRect/>
          <a:stretch>
            <a:fillRect/>
          </a:stretch>
        </p:blipFill>
        <p:spPr bwMode="auto">
          <a:xfrm>
            <a:off x="262426" y="1397847"/>
            <a:ext cx="8774070" cy="546015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HECTOR ACT 2-05-2011\5TO MAESTRIA\EXPOSICION LIMA\USO DE INTERNTE\22\Estadisticas Mundiales del Internet - Exito Exportador - Poblacion_archivos\mundo2009pr.png"/>
          <p:cNvPicPr>
            <a:picLocks noChangeAspect="1" noChangeArrowheads="1"/>
          </p:cNvPicPr>
          <p:nvPr/>
        </p:nvPicPr>
        <p:blipFill>
          <a:blip r:embed="rId2" cstate="print"/>
          <a:srcRect/>
          <a:stretch>
            <a:fillRect/>
          </a:stretch>
        </p:blipFill>
        <p:spPr bwMode="auto">
          <a:xfrm>
            <a:off x="285720" y="71414"/>
            <a:ext cx="8715404" cy="6686729"/>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pic>
        <p:nvPicPr>
          <p:cNvPr id="3" name="Picture 2" descr="D:\HECTOR ACT 2-05-2011\5TO MAESTRIA\EXPOSICION LIMA\USO DE INTERNTE\22\Estadisticas Mundiales del Internet - Exito Exportador - Poblacion_archivos\mundo2009uso.png"/>
          <p:cNvPicPr>
            <a:picLocks noChangeAspect="1" noChangeArrowheads="1"/>
          </p:cNvPicPr>
          <p:nvPr/>
        </p:nvPicPr>
        <p:blipFill>
          <a:blip r:embed="rId2" cstate="print"/>
          <a:srcRect/>
          <a:stretch>
            <a:fillRect/>
          </a:stretch>
        </p:blipFill>
        <p:spPr bwMode="auto">
          <a:xfrm>
            <a:off x="142877" y="-23"/>
            <a:ext cx="8786841" cy="6776093"/>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323528" y="2132856"/>
            <a:ext cx="7920880" cy="4062651"/>
          </a:xfrm>
          <a:prstGeom prst="rect">
            <a:avLst/>
          </a:prstGeom>
          <a:noFill/>
        </p:spPr>
        <p:txBody>
          <a:bodyPr wrap="square" rtlCol="0">
            <a:spAutoFit/>
          </a:bodyPr>
          <a:lstStyle/>
          <a:p>
            <a:pPr hangingPunct="0"/>
            <a:r>
              <a:rPr lang="es-ES" dirty="0" smtClean="0">
                <a:solidFill>
                  <a:schemeClr val="bg1"/>
                </a:solidFill>
              </a:rPr>
              <a:t> </a:t>
            </a:r>
          </a:p>
          <a:p>
            <a:pPr hangingPunct="0"/>
            <a:endParaRPr lang="es-MX" sz="2000" dirty="0" smtClean="0">
              <a:solidFill>
                <a:schemeClr val="bg1"/>
              </a:solidFill>
            </a:endParaRPr>
          </a:p>
          <a:p>
            <a:pPr hangingPunct="0"/>
            <a:r>
              <a:rPr lang="es-MX" sz="2000" dirty="0" smtClean="0">
                <a:solidFill>
                  <a:schemeClr val="bg1"/>
                </a:solidFill>
              </a:rPr>
              <a:t>Torres, A. (2008). “Nivel de implantación de las TIC en las universidades públicas mexicanas. Estudio de caso-exploratorio: UAEM, Estado de Morelos, México”, ponencias </a:t>
            </a:r>
            <a:r>
              <a:rPr lang="es-MX" sz="2000" i="1" dirty="0" smtClean="0">
                <a:solidFill>
                  <a:schemeClr val="bg1"/>
                </a:solidFill>
              </a:rPr>
              <a:t>Virtual Educa (2008)</a:t>
            </a:r>
            <a:r>
              <a:rPr lang="es-MX" sz="2000" dirty="0" smtClean="0">
                <a:solidFill>
                  <a:schemeClr val="bg1"/>
                </a:solidFill>
              </a:rPr>
              <a:t>,</a:t>
            </a:r>
            <a:r>
              <a:rPr lang="es-MX" sz="2000" i="1" dirty="0" smtClean="0">
                <a:solidFill>
                  <a:schemeClr val="bg1"/>
                </a:solidFill>
              </a:rPr>
              <a:t> </a:t>
            </a:r>
            <a:r>
              <a:rPr lang="es-MX" sz="2000" dirty="0" smtClean="0">
                <a:solidFill>
                  <a:schemeClr val="bg1"/>
                </a:solidFill>
              </a:rPr>
              <a:t>disponible en  http://www.virtualeduca.info/index.php?option=com_content&amp;view=article&amp;id=106&amp;Itemid=36  (consultado el 15 febrero de 2009).</a:t>
            </a:r>
            <a:endParaRPr lang="es-ES" sz="2000" dirty="0" smtClean="0">
              <a:solidFill>
                <a:schemeClr val="bg1"/>
              </a:solidFill>
            </a:endParaRPr>
          </a:p>
          <a:p>
            <a:pPr hangingPunct="0"/>
            <a:r>
              <a:rPr lang="es-MX" sz="2000" dirty="0" smtClean="0">
                <a:solidFill>
                  <a:schemeClr val="bg1"/>
                </a:solidFill>
              </a:rPr>
              <a:t> </a:t>
            </a:r>
            <a:endParaRPr lang="es-ES" sz="2000" dirty="0" smtClean="0">
              <a:solidFill>
                <a:schemeClr val="bg1"/>
              </a:solidFill>
            </a:endParaRPr>
          </a:p>
          <a:p>
            <a:r>
              <a:rPr lang="es-MX" sz="2000" dirty="0" smtClean="0">
                <a:solidFill>
                  <a:schemeClr val="bg1"/>
                </a:solidFill>
              </a:rPr>
              <a:t>Torres, A. (2007) “El reto de los profesores universitarios frente a las redes electrónicas de investigación, un estudio de caso en la UAM-X”. Ponencia en </a:t>
            </a:r>
            <a:r>
              <a:rPr lang="es-MX" sz="2000" i="1" dirty="0" smtClean="0">
                <a:solidFill>
                  <a:schemeClr val="bg1"/>
                </a:solidFill>
              </a:rPr>
              <a:t>el IX Congreso Nacional de Investigación Educativa, COMIE</a:t>
            </a:r>
            <a:r>
              <a:rPr lang="es-MX" sz="2000" dirty="0" smtClean="0">
                <a:solidFill>
                  <a:schemeClr val="bg1"/>
                </a:solidFill>
              </a:rPr>
              <a:t>, Mérida Yucatán, del 5-9 de noviembre de 2007. Disponible en red: http://www.comie.org.mx</a:t>
            </a:r>
            <a:endParaRPr lang="es-ES" sz="2000" dirty="0">
              <a:solidFill>
                <a:schemeClr val="bg1"/>
              </a:solidFill>
            </a:endParaRPr>
          </a:p>
        </p:txBody>
      </p:sp>
      <p:sp>
        <p:nvSpPr>
          <p:cNvPr id="4" name="3 CuadroTexto"/>
          <p:cNvSpPr txBox="1"/>
          <p:nvPr/>
        </p:nvSpPr>
        <p:spPr>
          <a:xfrm>
            <a:off x="755576" y="1628800"/>
            <a:ext cx="2952328" cy="369332"/>
          </a:xfrm>
          <a:prstGeom prst="rect">
            <a:avLst/>
          </a:prstGeom>
          <a:noFill/>
        </p:spPr>
        <p:txBody>
          <a:bodyPr wrap="square" rtlCol="0">
            <a:spAutoFit/>
          </a:bodyPr>
          <a:lstStyle/>
          <a:p>
            <a:r>
              <a:rPr lang="es-MX" dirty="0" smtClean="0">
                <a:solidFill>
                  <a:schemeClr val="bg1"/>
                </a:solidFill>
              </a:rPr>
              <a:t>REFERENCIAS</a:t>
            </a:r>
            <a:endParaRPr lang="es-ES" dirty="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539552" y="1628800"/>
            <a:ext cx="7776864" cy="5016758"/>
          </a:xfrm>
          <a:prstGeom prst="rect">
            <a:avLst/>
          </a:prstGeom>
          <a:noFill/>
        </p:spPr>
        <p:txBody>
          <a:bodyPr wrap="square" rtlCol="0">
            <a:spAutoFit/>
          </a:bodyPr>
          <a:lstStyle/>
          <a:p>
            <a:r>
              <a:rPr lang="es-MX" sz="2000" b="1" dirty="0" smtClean="0">
                <a:solidFill>
                  <a:schemeClr val="bg1"/>
                </a:solidFill>
              </a:rPr>
              <a:t> </a:t>
            </a:r>
            <a:endParaRPr lang="es-ES" sz="2000" dirty="0" smtClean="0">
              <a:solidFill>
                <a:schemeClr val="bg1"/>
              </a:solidFill>
            </a:endParaRPr>
          </a:p>
          <a:p>
            <a:r>
              <a:rPr lang="es-MX" sz="2000" dirty="0" err="1" smtClean="0">
                <a:solidFill>
                  <a:schemeClr val="bg1"/>
                </a:solidFill>
              </a:rPr>
              <a:t>Aguiar</a:t>
            </a:r>
            <a:r>
              <a:rPr lang="es-MX" sz="2000" dirty="0" smtClean="0">
                <a:solidFill>
                  <a:schemeClr val="bg1"/>
                </a:solidFill>
              </a:rPr>
              <a:t>, H. (2007). </a:t>
            </a:r>
            <a:r>
              <a:rPr lang="es-MX" sz="2000" i="1" dirty="0" smtClean="0">
                <a:solidFill>
                  <a:schemeClr val="bg1"/>
                </a:solidFill>
              </a:rPr>
              <a:t>El futuro no espera Políticas para desarrollar la sociedad del conocimiento, </a:t>
            </a:r>
            <a:r>
              <a:rPr lang="es-MX" sz="2000" dirty="0" smtClean="0">
                <a:solidFill>
                  <a:schemeClr val="bg1"/>
                </a:solidFill>
              </a:rPr>
              <a:t>Buenos Aires, La Crujía ediciones / Fundación Digital.</a:t>
            </a:r>
            <a:endParaRPr lang="es-ES" sz="2000" dirty="0" smtClean="0">
              <a:solidFill>
                <a:schemeClr val="bg1"/>
              </a:solidFill>
            </a:endParaRPr>
          </a:p>
          <a:p>
            <a:r>
              <a:rPr lang="es-MX" sz="2000" dirty="0" smtClean="0">
                <a:solidFill>
                  <a:schemeClr val="bg1"/>
                </a:solidFill>
              </a:rPr>
              <a:t>Barona, C. (2006). </a:t>
            </a:r>
          </a:p>
          <a:p>
            <a:endParaRPr lang="es-MX" sz="2000" dirty="0" smtClean="0">
              <a:solidFill>
                <a:schemeClr val="bg1"/>
              </a:solidFill>
            </a:endParaRPr>
          </a:p>
          <a:p>
            <a:r>
              <a:rPr lang="es-MX" sz="2000" dirty="0" smtClean="0">
                <a:solidFill>
                  <a:schemeClr val="bg1"/>
                </a:solidFill>
              </a:rPr>
              <a:t>Antecedentes y formación de la universidad moderna y sus repercusiones en la educación superior mexicana, México, Universidad de Guadalajara y Universidad Autónoma del Estado de Morelos. </a:t>
            </a:r>
          </a:p>
          <a:p>
            <a:endParaRPr lang="es-ES" sz="2000" dirty="0" smtClean="0">
              <a:solidFill>
                <a:schemeClr val="bg1"/>
              </a:solidFill>
            </a:endParaRPr>
          </a:p>
          <a:p>
            <a:r>
              <a:rPr lang="es-MX" sz="2000" dirty="0" smtClean="0">
                <a:solidFill>
                  <a:schemeClr val="bg1"/>
                </a:solidFill>
              </a:rPr>
              <a:t>Comisión Económica para América Latina y el Caribe (CEPAL), (2003). </a:t>
            </a:r>
            <a:r>
              <a:rPr lang="es-MX" sz="2000" i="1" dirty="0" smtClean="0">
                <a:solidFill>
                  <a:schemeClr val="bg1"/>
                </a:solidFill>
              </a:rPr>
              <a:t>Educación, comunicación y cultura en la sociedad de la información: una perspectiva latinoamericana</a:t>
            </a:r>
            <a:r>
              <a:rPr lang="es-MX" sz="2000" dirty="0" smtClean="0">
                <a:solidFill>
                  <a:schemeClr val="bg1"/>
                </a:solidFill>
              </a:rPr>
              <a:t>, Martín </a:t>
            </a:r>
            <a:r>
              <a:rPr lang="es-MX" sz="2000" dirty="0" err="1" smtClean="0">
                <a:solidFill>
                  <a:schemeClr val="bg1"/>
                </a:solidFill>
              </a:rPr>
              <a:t>Hopenhayn</a:t>
            </a:r>
            <a:r>
              <a:rPr lang="es-MX" sz="2000" dirty="0" smtClean="0">
                <a:solidFill>
                  <a:schemeClr val="bg1"/>
                </a:solidFill>
              </a:rPr>
              <a:t>, Informes y estudios especiales Núm. 12, Diciembre 6, Santiago de Chile: En: http://www.eclac.cl/  (consultado 1 de abril de 2008).   </a:t>
            </a:r>
            <a:endParaRPr lang="es-ES" sz="2000" dirty="0" smtClean="0">
              <a:solidFill>
                <a:schemeClr val="bg1"/>
              </a:solidFill>
            </a:endParaRPr>
          </a:p>
          <a:p>
            <a:endParaRPr lang="es-ES" sz="2000" dirty="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Rectangle 5"/>
          <p:cNvSpPr>
            <a:spLocks noChangeArrowheads="1"/>
          </p:cNvSpPr>
          <p:nvPr/>
        </p:nvSpPr>
        <p:spPr bwMode="auto">
          <a:xfrm>
            <a:off x="1420783" y="1789097"/>
            <a:ext cx="3429000" cy="4794250"/>
          </a:xfrm>
          <a:prstGeom prst="rect">
            <a:avLst/>
          </a:prstGeom>
          <a:solidFill>
            <a:srgbClr val="FFFFCC"/>
          </a:solidFill>
          <a:ln w="9525">
            <a:noFill/>
            <a:miter lim="800000"/>
            <a:headEnd/>
            <a:tailEnd/>
          </a:ln>
          <a:effectLst/>
          <a:scene3d>
            <a:camera prst="legacyPerspectiveTopRight"/>
            <a:lightRig rig="legacyFlat3" dir="b"/>
          </a:scene3d>
          <a:sp3d extrusionH="1801800" prstMaterial="legacyMetal">
            <a:bevelT w="13500" h="13500" prst="angle"/>
            <a:bevelB w="13500" h="13500" prst="angle"/>
            <a:extrusionClr>
              <a:srgbClr val="99FF99"/>
            </a:extrusionClr>
          </a:sp3d>
        </p:spPr>
        <p:txBody>
          <a:bodyPr>
            <a:spAutoFit/>
            <a:flatTx/>
          </a:bodyPr>
          <a:lstStyle/>
          <a:p>
            <a:pPr>
              <a:lnSpc>
                <a:spcPct val="80000"/>
              </a:lnSpc>
              <a:spcBef>
                <a:spcPct val="50000"/>
              </a:spcBef>
              <a:buFontTx/>
              <a:buChar char="•"/>
            </a:pPr>
            <a:endParaRPr lang="es-MX" sz="2000" b="1" dirty="0">
              <a:solidFill>
                <a:srgbClr val="000000"/>
              </a:solidFill>
              <a:latin typeface="Arial" pitchFamily="34" charset="0"/>
            </a:endParaRPr>
          </a:p>
          <a:p>
            <a:pPr>
              <a:lnSpc>
                <a:spcPct val="80000"/>
              </a:lnSpc>
              <a:spcBef>
                <a:spcPct val="50000"/>
              </a:spcBef>
              <a:buFontTx/>
              <a:buChar char="•"/>
            </a:pPr>
            <a:r>
              <a:rPr lang="es-MX" sz="2000" b="1" dirty="0">
                <a:solidFill>
                  <a:srgbClr val="000000"/>
                </a:solidFill>
                <a:latin typeface="Arial" pitchFamily="34" charset="0"/>
              </a:rPr>
              <a:t>Calidad e innovación</a:t>
            </a:r>
          </a:p>
          <a:p>
            <a:pPr>
              <a:lnSpc>
                <a:spcPct val="80000"/>
              </a:lnSpc>
              <a:spcBef>
                <a:spcPct val="50000"/>
              </a:spcBef>
              <a:buFontTx/>
              <a:buChar char="•"/>
            </a:pPr>
            <a:r>
              <a:rPr lang="es-MX" sz="2000" b="1" dirty="0">
                <a:solidFill>
                  <a:srgbClr val="000000"/>
                </a:solidFill>
                <a:latin typeface="Arial" pitchFamily="34" charset="0"/>
              </a:rPr>
              <a:t>Congruencia con su naturaleza académica</a:t>
            </a:r>
          </a:p>
          <a:p>
            <a:pPr>
              <a:lnSpc>
                <a:spcPct val="80000"/>
              </a:lnSpc>
              <a:spcBef>
                <a:spcPct val="50000"/>
              </a:spcBef>
              <a:buFontTx/>
              <a:buChar char="•"/>
            </a:pPr>
            <a:r>
              <a:rPr lang="es-MX" sz="2000" b="1" dirty="0">
                <a:solidFill>
                  <a:srgbClr val="000000"/>
                </a:solidFill>
                <a:latin typeface="Arial" pitchFamily="34" charset="0"/>
              </a:rPr>
              <a:t>Pertinencia en relación con las necesidades del país</a:t>
            </a:r>
          </a:p>
          <a:p>
            <a:pPr>
              <a:lnSpc>
                <a:spcPct val="80000"/>
              </a:lnSpc>
              <a:spcBef>
                <a:spcPct val="50000"/>
              </a:spcBef>
              <a:buFontTx/>
              <a:buChar char="•"/>
            </a:pPr>
            <a:r>
              <a:rPr lang="es-MX" sz="2000" b="1" dirty="0">
                <a:solidFill>
                  <a:srgbClr val="000000"/>
                </a:solidFill>
                <a:latin typeface="Arial" pitchFamily="34" charset="0"/>
              </a:rPr>
              <a:t>Equidad</a:t>
            </a:r>
          </a:p>
          <a:p>
            <a:pPr>
              <a:lnSpc>
                <a:spcPct val="80000"/>
              </a:lnSpc>
              <a:spcBef>
                <a:spcPct val="50000"/>
              </a:spcBef>
              <a:buFontTx/>
              <a:buChar char="•"/>
            </a:pPr>
            <a:r>
              <a:rPr lang="es-MX" sz="2000" b="1" dirty="0">
                <a:solidFill>
                  <a:srgbClr val="000000"/>
                </a:solidFill>
                <a:latin typeface="Arial" pitchFamily="34" charset="0"/>
              </a:rPr>
              <a:t>Humanismo</a:t>
            </a:r>
          </a:p>
          <a:p>
            <a:pPr>
              <a:lnSpc>
                <a:spcPct val="80000"/>
              </a:lnSpc>
              <a:spcBef>
                <a:spcPct val="50000"/>
              </a:spcBef>
              <a:buFontTx/>
              <a:buChar char="•"/>
            </a:pPr>
            <a:r>
              <a:rPr lang="es-MX" sz="2000" b="1" dirty="0">
                <a:solidFill>
                  <a:srgbClr val="000000"/>
                </a:solidFill>
                <a:latin typeface="Arial" pitchFamily="34" charset="0"/>
              </a:rPr>
              <a:t>Compromiso con la construcción de una sociedad mejor</a:t>
            </a:r>
          </a:p>
          <a:p>
            <a:pPr>
              <a:lnSpc>
                <a:spcPct val="80000"/>
              </a:lnSpc>
              <a:spcBef>
                <a:spcPct val="50000"/>
              </a:spcBef>
              <a:buFontTx/>
              <a:buChar char="•"/>
            </a:pPr>
            <a:r>
              <a:rPr lang="es-MX" sz="2000" b="1" dirty="0">
                <a:solidFill>
                  <a:srgbClr val="000000"/>
                </a:solidFill>
                <a:latin typeface="Arial" pitchFamily="34" charset="0"/>
              </a:rPr>
              <a:t>Autonomía responsable</a:t>
            </a:r>
          </a:p>
          <a:p>
            <a:pPr>
              <a:spcBef>
                <a:spcPct val="50000"/>
              </a:spcBef>
            </a:pPr>
            <a:endParaRPr lang="es-ES" sz="2000" b="1" dirty="0">
              <a:solidFill>
                <a:srgbClr val="000000"/>
              </a:solidFill>
              <a:latin typeface="Arial" pitchFamily="34" charset="0"/>
            </a:endParaRPr>
          </a:p>
        </p:txBody>
      </p:sp>
      <p:sp>
        <p:nvSpPr>
          <p:cNvPr id="4" name="Oval 6"/>
          <p:cNvSpPr>
            <a:spLocks noChangeArrowheads="1"/>
          </p:cNvSpPr>
          <p:nvPr/>
        </p:nvSpPr>
        <p:spPr bwMode="auto">
          <a:xfrm>
            <a:off x="5143504" y="1701800"/>
            <a:ext cx="2141553" cy="846324"/>
          </a:xfrm>
          <a:prstGeom prst="ellipse">
            <a:avLst/>
          </a:prstGeom>
          <a:solidFill>
            <a:srgbClr val="33CC33"/>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s-ES_tradnl" b="1">
                <a:latin typeface="Arial" pitchFamily="34" charset="0"/>
              </a:rPr>
              <a:t>APRENDER</a:t>
            </a:r>
          </a:p>
          <a:p>
            <a:r>
              <a:rPr lang="es-ES_tradnl" b="1">
                <a:latin typeface="Arial" pitchFamily="34" charset="0"/>
              </a:rPr>
              <a:t> A </a:t>
            </a:r>
          </a:p>
          <a:p>
            <a:r>
              <a:rPr lang="es-ES_tradnl" b="1">
                <a:latin typeface="Arial" pitchFamily="34" charset="0"/>
              </a:rPr>
              <a:t>APRENDER</a:t>
            </a:r>
          </a:p>
        </p:txBody>
      </p:sp>
      <p:sp>
        <p:nvSpPr>
          <p:cNvPr id="6" name="Oval 7"/>
          <p:cNvSpPr>
            <a:spLocks noChangeArrowheads="1"/>
          </p:cNvSpPr>
          <p:nvPr/>
        </p:nvSpPr>
        <p:spPr bwMode="auto">
          <a:xfrm>
            <a:off x="5072066" y="3286124"/>
            <a:ext cx="2251377" cy="1030307"/>
          </a:xfrm>
          <a:prstGeom prst="ellipse">
            <a:avLst/>
          </a:prstGeom>
          <a:solidFill>
            <a:srgbClr val="66CCFF"/>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s-ES_tradnl" b="1">
                <a:latin typeface="Arial" pitchFamily="34" charset="0"/>
              </a:rPr>
              <a:t>APRENDER</a:t>
            </a:r>
          </a:p>
          <a:p>
            <a:r>
              <a:rPr lang="es-ES_tradnl" b="1">
                <a:latin typeface="Arial" pitchFamily="34" charset="0"/>
              </a:rPr>
              <a:t>A</a:t>
            </a:r>
          </a:p>
          <a:p>
            <a:r>
              <a:rPr lang="es-ES_tradnl" b="1">
                <a:latin typeface="Arial" pitchFamily="34" charset="0"/>
              </a:rPr>
              <a:t> ENSEÑAR</a:t>
            </a:r>
          </a:p>
        </p:txBody>
      </p:sp>
      <p:sp>
        <p:nvSpPr>
          <p:cNvPr id="7" name="Oval 8"/>
          <p:cNvSpPr>
            <a:spLocks noChangeArrowheads="1"/>
          </p:cNvSpPr>
          <p:nvPr/>
        </p:nvSpPr>
        <p:spPr bwMode="auto">
          <a:xfrm>
            <a:off x="5216529" y="5113336"/>
            <a:ext cx="2141553" cy="1030307"/>
          </a:xfrm>
          <a:prstGeom prst="ellipse">
            <a:avLst/>
          </a:prstGeom>
          <a:solidFill>
            <a:srgbClr val="FFCC66"/>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s-ES_tradnl" b="1">
                <a:latin typeface="Arial" pitchFamily="34" charset="0"/>
              </a:rPr>
              <a:t>DESARROLLO </a:t>
            </a:r>
          </a:p>
          <a:p>
            <a:r>
              <a:rPr lang="es-ES_tradnl" b="1">
                <a:latin typeface="Arial" pitchFamily="34" charset="0"/>
              </a:rPr>
              <a:t>DE </a:t>
            </a:r>
          </a:p>
          <a:p>
            <a:r>
              <a:rPr lang="es-ES_tradnl" b="1">
                <a:latin typeface="Arial" pitchFamily="34" charset="0"/>
              </a:rPr>
              <a:t>COMPETENCIAS</a:t>
            </a:r>
          </a:p>
        </p:txBody>
      </p:sp>
      <p:sp>
        <p:nvSpPr>
          <p:cNvPr id="8" name="Text Box 10"/>
          <p:cNvSpPr txBox="1">
            <a:spLocks noChangeArrowheads="1"/>
          </p:cNvSpPr>
          <p:nvPr/>
        </p:nvSpPr>
        <p:spPr bwMode="auto">
          <a:xfrm>
            <a:off x="285720" y="1862122"/>
            <a:ext cx="674688" cy="4838700"/>
          </a:xfrm>
          <a:prstGeom prst="rect">
            <a:avLst/>
          </a:prstGeom>
          <a:solidFill>
            <a:srgbClr val="FFCC66"/>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p:spPr>
        <p:txBody>
          <a:bodyPr wrap="none">
            <a:spAutoFit/>
            <a:flatTx/>
          </a:bodyPr>
          <a:lstStyle/>
          <a:p>
            <a:r>
              <a:rPr lang="es-MX" b="1">
                <a:latin typeface="Arial" pitchFamily="34" charset="0"/>
              </a:rPr>
              <a:t>V</a:t>
            </a:r>
          </a:p>
          <a:p>
            <a:r>
              <a:rPr lang="es-MX" b="1">
                <a:latin typeface="Arial" pitchFamily="34" charset="0"/>
              </a:rPr>
              <a:t>I</a:t>
            </a:r>
          </a:p>
          <a:p>
            <a:r>
              <a:rPr lang="es-MX" b="1">
                <a:latin typeface="Arial" pitchFamily="34" charset="0"/>
              </a:rPr>
              <a:t>S</a:t>
            </a:r>
          </a:p>
          <a:p>
            <a:r>
              <a:rPr lang="es-MX" b="1">
                <a:latin typeface="Arial" pitchFamily="34" charset="0"/>
              </a:rPr>
              <a:t>I</a:t>
            </a:r>
          </a:p>
          <a:p>
            <a:r>
              <a:rPr lang="es-MX" b="1">
                <a:latin typeface="Arial" pitchFamily="34" charset="0"/>
              </a:rPr>
              <a:t>O</a:t>
            </a:r>
          </a:p>
          <a:p>
            <a:r>
              <a:rPr lang="es-MX" b="1">
                <a:latin typeface="Arial" pitchFamily="34" charset="0"/>
              </a:rPr>
              <a:t>N</a:t>
            </a:r>
          </a:p>
          <a:p>
            <a:endParaRPr lang="es-MX" b="1">
              <a:latin typeface="Arial" pitchFamily="34" charset="0"/>
            </a:endParaRPr>
          </a:p>
          <a:p>
            <a:r>
              <a:rPr lang="es-MX" b="1">
                <a:latin typeface="Arial" pitchFamily="34" charset="0"/>
              </a:rPr>
              <a:t>2</a:t>
            </a:r>
          </a:p>
          <a:p>
            <a:r>
              <a:rPr lang="es-MX" b="1">
                <a:latin typeface="Arial" pitchFamily="34" charset="0"/>
              </a:rPr>
              <a:t>0</a:t>
            </a:r>
          </a:p>
          <a:p>
            <a:r>
              <a:rPr lang="es-MX" b="1">
                <a:latin typeface="Arial" pitchFamily="34" charset="0"/>
              </a:rPr>
              <a:t>2</a:t>
            </a:r>
          </a:p>
          <a:p>
            <a:r>
              <a:rPr lang="es-MX" b="1">
                <a:latin typeface="Arial" pitchFamily="34" charset="0"/>
              </a:rPr>
              <a:t>0</a:t>
            </a:r>
          </a:p>
          <a:p>
            <a:endParaRPr lang="es-MX" b="1">
              <a:latin typeface="Arial" pitchFamily="34" charset="0"/>
            </a:endParaRPr>
          </a:p>
          <a:p>
            <a:r>
              <a:rPr lang="es-MX" b="1">
                <a:latin typeface="Arial" pitchFamily="34" charset="0"/>
              </a:rPr>
              <a:t>IES</a:t>
            </a:r>
            <a:endParaRPr lang="en-US" b="1">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500"/>
                                        <p:tgtEl>
                                          <p:spTgt spid="3"/>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500"/>
                                        <p:tgtEl>
                                          <p:spTgt spid="4"/>
                                        </p:tgtEl>
                                      </p:cBhvr>
                                    </p:animEffect>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500"/>
                                        <p:tgtEl>
                                          <p:spTgt spid="6"/>
                                        </p:tgtEl>
                                      </p:cBhvr>
                                    </p:animEffect>
                                  </p:childTnLst>
                                </p:cTn>
                              </p:par>
                            </p:childTnLst>
                          </p:cTn>
                        </p:par>
                        <p:par>
                          <p:cTn id="20" fill="hold">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title"/>
          </p:nvPr>
        </p:nvSpPr>
        <p:spPr>
          <a:xfrm>
            <a:off x="214282" y="500042"/>
            <a:ext cx="8501122" cy="571504"/>
          </a:xfrm>
        </p:spPr>
        <p:txBody>
          <a:bodyPr>
            <a:normAutofit fontScale="90000"/>
          </a:bodyPr>
          <a:lstStyle/>
          <a:p>
            <a:pPr lvl="0" algn="ctr"/>
            <a:r>
              <a:rPr lang="es-ES" dirty="0" smtClean="0">
                <a:ln w="18415" cmpd="sng">
                  <a:solidFill>
                    <a:srgbClr val="FFFFFF"/>
                  </a:solidFill>
                  <a:prstDash val="solid"/>
                </a:ln>
                <a:solidFill>
                  <a:srgbClr val="FFFFFF"/>
                </a:solidFill>
                <a:effectLst>
                  <a:outerShdw blurRad="38100" dist="38100" dir="2700000" algn="tl">
                    <a:srgbClr val="000000">
                      <a:alpha val="43137"/>
                    </a:srgbClr>
                  </a:outerShdw>
                </a:effectLst>
              </a:rPr>
              <a:t>Modelo de Evaluación De La Tecnología educativa</a:t>
            </a:r>
          </a:p>
          <a:p>
            <a:pPr algn="l"/>
            <a:endParaRPr lang="es-ES" sz="2000" dirty="0">
              <a:solidFill>
                <a:schemeClr val="bg1"/>
              </a:solidFill>
              <a:effectLst>
                <a:outerShdw blurRad="38100" dist="38100" dir="2700000" algn="tl">
                  <a:srgbClr val="000000">
                    <a:alpha val="43137"/>
                  </a:srgbClr>
                </a:outerShdw>
              </a:effectLst>
            </a:endParaRPr>
          </a:p>
        </p:txBody>
      </p:sp>
      <p:sp>
        <p:nvSpPr>
          <p:cNvPr id="3" name="Rectangle 2"/>
          <p:cNvSpPr txBox="1">
            <a:spLocks noChangeArrowheads="1"/>
          </p:cNvSpPr>
          <p:nvPr/>
        </p:nvSpPr>
        <p:spPr>
          <a:xfrm>
            <a:off x="1714480" y="1285860"/>
            <a:ext cx="5643602"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solidFill>
                    <a:sysClr val="windowText" lastClr="000000"/>
                  </a:solidFill>
                </a:ln>
                <a:solidFill>
                  <a:schemeClr val="bg1"/>
                </a:solidFill>
                <a:effectLst>
                  <a:innerShdw blurRad="63500" dist="50800" dir="18900000">
                    <a:prstClr val="black"/>
                  </a:innerShdw>
                </a:effectLst>
                <a:uLnTx/>
                <a:uFillTx/>
                <a:latin typeface="Arial" pitchFamily="34" charset="0"/>
                <a:ea typeface="+mj-ea"/>
                <a:cs typeface="Arial" pitchFamily="34" charset="0"/>
              </a:rPr>
              <a:t>Visión 2020 y las TIC´S</a:t>
            </a:r>
            <a:endParaRPr kumimoji="0" lang="es-ES" sz="3200" b="1" i="0" u="none" strike="noStrike" kern="1200" cap="none" spc="0" normalizeH="0" baseline="0" noProof="0" dirty="0">
              <a:ln>
                <a:solidFill>
                  <a:sysClr val="windowText" lastClr="000000"/>
                </a:solidFill>
              </a:ln>
              <a:solidFill>
                <a:schemeClr val="bg1"/>
              </a:solidFill>
              <a:effectLst>
                <a:innerShdw blurRad="63500" dist="50800" dir="18900000">
                  <a:prstClr val="black"/>
                </a:innerShdw>
              </a:effectLst>
              <a:uLnTx/>
              <a:uFillTx/>
              <a:latin typeface="Arial" pitchFamily="34" charset="0"/>
              <a:ea typeface="+mj-ea"/>
              <a:cs typeface="Arial" pitchFamily="34" charset="0"/>
            </a:endParaRPr>
          </a:p>
        </p:txBody>
      </p:sp>
      <p:sp>
        <p:nvSpPr>
          <p:cNvPr id="4" name="Rectangle 3"/>
          <p:cNvSpPr txBox="1">
            <a:spLocks noChangeArrowheads="1"/>
          </p:cNvSpPr>
          <p:nvPr/>
        </p:nvSpPr>
        <p:spPr>
          <a:xfrm>
            <a:off x="642910" y="2071678"/>
            <a:ext cx="6072230" cy="4786322"/>
          </a:xfrm>
          <a:prstGeom prst="rect">
            <a:avLst/>
          </a:prstGeom>
          <a:solidFill>
            <a:srgbClr val="FFFF99"/>
          </a:solidFill>
          <a:scene3d>
            <a:camera prst="legacyObliqueTopRight"/>
            <a:lightRig rig="legacyFlat3" dir="b"/>
          </a:scene3d>
          <a:sp3d extrusionH="430200" prstMaterial="legacyMatte">
            <a:bevelT w="13500" h="13500" prst="angle"/>
            <a:bevelB w="13500" h="13500" prst="angle"/>
            <a:extrusionClr>
              <a:srgbClr val="99FF99"/>
            </a:extrusionClr>
          </a:sp3d>
        </p:spPr>
        <p:txBody>
          <a:bodyPr vert="horz" lIns="91440" tIns="45720" rIns="91440" bIns="45720" rtlCol="0">
            <a:noAutofit/>
            <a:flatTx/>
          </a:bodyPr>
          <a:lstStyle/>
          <a:p>
            <a:pPr marL="342900" marR="0" lvl="0" indent="-342900" algn="l" defTabSz="914400" rtl="0" eaLnBrk="1" fontAlgn="auto" latinLnBrk="0" hangingPunct="1">
              <a:lnSpc>
                <a:spcPct val="120000"/>
              </a:lnSpc>
              <a:spcBef>
                <a:spcPct val="20000"/>
              </a:spcBef>
              <a:spcAft>
                <a:spcPts val="0"/>
              </a:spcAft>
              <a:buClr>
                <a:srgbClr val="0070C0"/>
              </a:buClr>
              <a:buSzPct val="73000"/>
              <a:buFont typeface="Wingdings" pitchFamily="2" charset="2"/>
              <a:buChar char="¥"/>
              <a:tabLst/>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Población alfabetizada digitalmente </a:t>
            </a:r>
          </a:p>
          <a:p>
            <a:pPr marL="342900" marR="0" lvl="0" indent="-342900" algn="l" defTabSz="914400" rtl="0" eaLnBrk="1" fontAlgn="auto" latinLnBrk="0" hangingPunct="1">
              <a:lnSpc>
                <a:spcPct val="120000"/>
              </a:lnSpc>
              <a:spcBef>
                <a:spcPct val="20000"/>
              </a:spcBef>
              <a:spcAft>
                <a:spcPts val="0"/>
              </a:spcAft>
              <a:buClr>
                <a:srgbClr val="0070C0"/>
              </a:buClr>
              <a:buSzPct val="73000"/>
              <a:buFont typeface="Wingdings" pitchFamily="2" charset="2"/>
              <a:buChar char="¥"/>
              <a:tabLst/>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Modelos educativos y contenidos que permiten el uso de las TIC´S y el inglés.</a:t>
            </a:r>
          </a:p>
          <a:p>
            <a:pPr marL="342900" marR="0" lvl="0" indent="-342900" algn="l" defTabSz="914400" rtl="0" eaLnBrk="1" fontAlgn="auto" latinLnBrk="0" hangingPunct="1">
              <a:lnSpc>
                <a:spcPct val="120000"/>
              </a:lnSpc>
              <a:spcBef>
                <a:spcPct val="20000"/>
              </a:spcBef>
              <a:spcAft>
                <a:spcPts val="0"/>
              </a:spcAft>
              <a:buClr>
                <a:srgbClr val="0070C0"/>
              </a:buClr>
              <a:buSzPct val="73000"/>
              <a:buFont typeface="Wingdings" pitchFamily="2" charset="2"/>
              <a:buChar char="¥"/>
              <a:tabLst/>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Integración en los aprendizajes, el uso de las TIC´S como aprendizaje implicado.</a:t>
            </a:r>
          </a:p>
          <a:p>
            <a:pPr marL="342900" marR="0" lvl="0" indent="-342900" algn="l" defTabSz="914400" rtl="0" eaLnBrk="1" fontAlgn="auto" latinLnBrk="0" hangingPunct="1">
              <a:lnSpc>
                <a:spcPct val="120000"/>
              </a:lnSpc>
              <a:spcBef>
                <a:spcPct val="20000"/>
              </a:spcBef>
              <a:spcAft>
                <a:spcPts val="0"/>
              </a:spcAft>
              <a:buClr>
                <a:srgbClr val="0070C0"/>
              </a:buClr>
              <a:buSzPct val="73000"/>
              <a:buFont typeface="Wingdings" pitchFamily="2" charset="2"/>
              <a:buChar char="¥"/>
              <a:tabLst/>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Rezago educativo erradicado.</a:t>
            </a:r>
          </a:p>
          <a:p>
            <a:pPr marL="342900" marR="0" lvl="0" indent="-342900" algn="l" defTabSz="914400" rtl="0" eaLnBrk="1" fontAlgn="auto" latinLnBrk="0" hangingPunct="1">
              <a:lnSpc>
                <a:spcPct val="120000"/>
              </a:lnSpc>
              <a:spcBef>
                <a:spcPct val="20000"/>
              </a:spcBef>
              <a:spcAft>
                <a:spcPts val="0"/>
              </a:spcAft>
              <a:buClr>
                <a:srgbClr val="0070C0"/>
              </a:buClr>
              <a:buSzPct val="73000"/>
              <a:buFont typeface="Wingdings" pitchFamily="2" charset="2"/>
              <a:buChar char="¥"/>
              <a:tabLst/>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Trabajo colaborativo, personalizado, creatividad e investigación características del Sistema Educativo Nacional.</a:t>
            </a:r>
          </a:p>
          <a:p>
            <a:pPr marL="342900" marR="0" lvl="0" indent="-342900" algn="l" defTabSz="914400" rtl="0" eaLnBrk="1" fontAlgn="auto" latinLnBrk="0" hangingPunct="1">
              <a:lnSpc>
                <a:spcPct val="120000"/>
              </a:lnSpc>
              <a:spcBef>
                <a:spcPct val="20000"/>
              </a:spcBef>
              <a:spcAft>
                <a:spcPts val="0"/>
              </a:spcAft>
              <a:buClr>
                <a:srgbClr val="0070C0"/>
              </a:buClr>
              <a:buSzPct val="73000"/>
              <a:buFont typeface="Wingdings" pitchFamily="2" charset="2"/>
              <a:buChar char="¥"/>
              <a:tabLst/>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maestro mediador y orientador del aprendizaje vía la investigación.</a:t>
            </a:r>
          </a:p>
          <a:p>
            <a:pPr marL="342900" marR="0" lvl="0" indent="-342900" algn="l" defTabSz="914400" rtl="0" eaLnBrk="1" fontAlgn="auto" latinLnBrk="0" hangingPunct="1">
              <a:lnSpc>
                <a:spcPct val="120000"/>
              </a:lnSpc>
              <a:spcBef>
                <a:spcPct val="20000"/>
              </a:spcBef>
              <a:spcAft>
                <a:spcPts val="0"/>
              </a:spcAft>
              <a:buClr>
                <a:srgbClr val="0070C0"/>
              </a:buClr>
              <a:buSzPct val="73000"/>
              <a:buFont typeface="Wingdings" pitchFamily="2" charset="2"/>
              <a:buChar char="¥"/>
              <a:tabLst/>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educación en línea de calidad, con asesoría y evaluación sistematizada, accesible desde cualquier lugar.</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1000"/>
                                        <p:tgtEl>
                                          <p:spTgt spid="4">
                                            <p:bg/>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1000"/>
                                        <p:tgtEl>
                                          <p:spTgt spid="4">
                                            <p:txEl>
                                              <p:pRg st="0" end="0"/>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1000"/>
                                        <p:tgtEl>
                                          <p:spTgt spid="4">
                                            <p:txEl>
                                              <p:pRg st="1" end="1"/>
                                            </p:tx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1000"/>
                                        <p:tgtEl>
                                          <p:spTgt spid="4">
                                            <p:txEl>
                                              <p:pRg st="2" end="2"/>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ircle(in)">
                                      <p:cBhvr>
                                        <p:cTn id="23" dur="1000"/>
                                        <p:tgtEl>
                                          <p:spTgt spid="4">
                                            <p:txEl>
                                              <p:pRg st="3" end="3"/>
                                            </p:txEl>
                                          </p:spTgt>
                                        </p:tgtEl>
                                      </p:cBhvr>
                                    </p:animEffect>
                                  </p:childTnLst>
                                </p:cTn>
                              </p:par>
                            </p:childTnLst>
                          </p:cTn>
                        </p:par>
                        <p:par>
                          <p:cTn id="24" fill="hold">
                            <p:stCondLst>
                              <p:cond delay="5000"/>
                            </p:stCondLst>
                            <p:childTnLst>
                              <p:par>
                                <p:cTn id="25" presetID="6" presetClass="entr" presetSubtype="16"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1000"/>
                                        <p:tgtEl>
                                          <p:spTgt spid="4">
                                            <p:txEl>
                                              <p:pRg st="4" end="4"/>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circle(in)">
                                      <p:cBhvr>
                                        <p:cTn id="31" dur="1000"/>
                                        <p:tgtEl>
                                          <p:spTgt spid="4">
                                            <p:txEl>
                                              <p:pRg st="5" end="5"/>
                                            </p:txEl>
                                          </p:spTgt>
                                        </p:tgtEl>
                                      </p:cBhvr>
                                    </p:animEffect>
                                  </p:childTnLst>
                                </p:cTn>
                              </p:par>
                            </p:childTnLst>
                          </p:cTn>
                        </p:par>
                        <p:par>
                          <p:cTn id="32" fill="hold">
                            <p:stCondLst>
                              <p:cond delay="7000"/>
                            </p:stCondLst>
                            <p:childTnLst>
                              <p:par>
                                <p:cTn id="33" presetID="6" presetClass="entr" presetSubtype="16"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circle(in)">
                                      <p:cBhvr>
                                        <p:cTn id="35"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TP102042840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4F08FBD-16EF-4FA2-9DEE-C2F021D513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TP102042840_template</Template>
  <TotalTime>407</TotalTime>
  <Words>4097</Words>
  <Application>Microsoft Office PowerPoint</Application>
  <PresentationFormat>Presentación en pantalla (4:3)</PresentationFormat>
  <Paragraphs>349</Paragraphs>
  <Slides>76</Slides>
  <Notes>0</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76</vt:i4>
      </vt:variant>
    </vt:vector>
  </HeadingPairs>
  <TitlesOfParts>
    <vt:vector size="80" baseType="lpstr">
      <vt:lpstr>TP102042840_template</vt:lpstr>
      <vt:lpstr>Diapositiva</vt:lpstr>
      <vt:lpstr>Gráfico</vt:lpstr>
      <vt:lpstr>Hoja de cálculo de Microsoft Office Excel 97-2003</vt:lpstr>
      <vt:lpstr>Universidad  Del Valle de México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Diapositiva 24</vt:lpstr>
      <vt:lpstr>Diapositiva 25</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Modelo de Evaluación De La Tecnología educativa </vt:lpstr>
      <vt:lpstr>Diapositiva 72</vt:lpstr>
      <vt:lpstr>Modelo de Evaluación De La Tecnología educativa </vt:lpstr>
      <vt:lpstr>Modelo de Evaluación De La Tecnología educativa </vt:lpstr>
      <vt:lpstr>Modelo de Evaluación De La Tecnología educativa </vt:lpstr>
      <vt:lpstr>Modelo de Evaluación De La Tecnología educativa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ENABLE1</dc:creator>
  <cp:keywords/>
  <dc:description/>
  <cp:lastModifiedBy>ENABLE1</cp:lastModifiedBy>
  <cp:revision>96</cp:revision>
  <dcterms:created xsi:type="dcterms:W3CDTF">2011-05-03T22:17:36Z</dcterms:created>
  <dcterms:modified xsi:type="dcterms:W3CDTF">2011-05-07T13:31:18Z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TC020428419991</vt:lpwstr>
  </property>
</Properties>
</file>