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8" r:id="rId3"/>
    <p:sldId id="259" r:id="rId4"/>
    <p:sldId id="260" r:id="rId5"/>
    <p:sldId id="261" r:id="rId6"/>
    <p:sldId id="289" r:id="rId7"/>
    <p:sldId id="264" r:id="rId8"/>
    <p:sldId id="287" r:id="rId9"/>
    <p:sldId id="288" r:id="rId10"/>
    <p:sldId id="290" r:id="rId11"/>
    <p:sldId id="291" r:id="rId12"/>
    <p:sldId id="292" r:id="rId13"/>
    <p:sldId id="293" r:id="rId14"/>
    <p:sldId id="294" r:id="rId15"/>
    <p:sldId id="295" r:id="rId16"/>
    <p:sldId id="296" r:id="rId17"/>
    <p:sldId id="297" r:id="rId18"/>
    <p:sldId id="298" r:id="rId19"/>
    <p:sldId id="299" r:id="rId20"/>
    <p:sldId id="28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0000"/>
    <a:srgbClr val="292929"/>
    <a:srgbClr val="86D921"/>
    <a:srgbClr val="FCBC4A"/>
    <a:srgbClr val="FE8D48"/>
    <a:srgbClr val="FF8D47"/>
    <a:srgbClr val="5F5F5F"/>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50" d="100"/>
          <a:sy n="50" d="100"/>
        </p:scale>
        <p:origin x="-1068"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9CE47BE-3490-469D-810E-8FEA80CE043F}" type="slidenum">
              <a:rPr lang="en-US"/>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ADF6A0-CA34-4D28-B6E3-D5C8B2926A49}"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AADF6A0-CA34-4D28-B6E3-D5C8B2926A4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sp>
        <p:nvSpPr>
          <p:cNvPr id="3087" name="Rectangle 15"/>
          <p:cNvSpPr>
            <a:spLocks noChangeArrowheads="1"/>
          </p:cNvSpPr>
          <p:nvPr/>
        </p:nvSpPr>
        <p:spPr bwMode="gray">
          <a:xfrm>
            <a:off x="7172325" y="1062038"/>
            <a:ext cx="1971675" cy="5795962"/>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s-ES"/>
          </a:p>
        </p:txBody>
      </p:sp>
      <p:sp>
        <p:nvSpPr>
          <p:cNvPr id="3086" name="Rectangle 14"/>
          <p:cNvSpPr>
            <a:spLocks noChangeArrowheads="1"/>
          </p:cNvSpPr>
          <p:nvPr/>
        </p:nvSpPr>
        <p:spPr bwMode="gray">
          <a:xfrm>
            <a:off x="7172325" y="1028700"/>
            <a:ext cx="1971675" cy="5829300"/>
          </a:xfrm>
          <a:prstGeom prst="rect">
            <a:avLst/>
          </a:prstGeom>
          <a:solidFill>
            <a:schemeClr val="bg1"/>
          </a:solidFill>
          <a:ln w="9525">
            <a:noFill/>
            <a:miter lim="800000"/>
            <a:headEnd/>
            <a:tailEnd/>
          </a:ln>
          <a:effectLst/>
        </p:spPr>
        <p:txBody>
          <a:bodyPr wrap="none" anchor="ctr"/>
          <a:lstStyle/>
          <a:p>
            <a:endParaRPr lang="es-ES"/>
          </a:p>
        </p:txBody>
      </p:sp>
      <p:sp>
        <p:nvSpPr>
          <p:cNvPr id="3088" name="Rectangle 16"/>
          <p:cNvSpPr>
            <a:spLocks noChangeArrowheads="1"/>
          </p:cNvSpPr>
          <p:nvPr/>
        </p:nvSpPr>
        <p:spPr bwMode="gray">
          <a:xfrm>
            <a:off x="0" y="0"/>
            <a:ext cx="7142163" cy="5734050"/>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s-ES"/>
          </a:p>
        </p:txBody>
      </p:sp>
      <p:sp>
        <p:nvSpPr>
          <p:cNvPr id="3089" name="Rectangle 17"/>
          <p:cNvSpPr>
            <a:spLocks noChangeArrowheads="1"/>
          </p:cNvSpPr>
          <p:nvPr/>
        </p:nvSpPr>
        <p:spPr bwMode="gray">
          <a:xfrm>
            <a:off x="0" y="5676900"/>
            <a:ext cx="7142163" cy="1182688"/>
          </a:xfrm>
          <a:prstGeom prst="rect">
            <a:avLst/>
          </a:prstGeom>
          <a:solidFill>
            <a:srgbClr val="D3D3D3"/>
          </a:solidFill>
          <a:ln w="9525">
            <a:noFill/>
            <a:miter lim="800000"/>
            <a:headEnd/>
            <a:tailEnd/>
          </a:ln>
          <a:effectLst/>
        </p:spPr>
        <p:txBody>
          <a:bodyPr wrap="none" anchor="ctr"/>
          <a:lstStyle/>
          <a:p>
            <a:endParaRPr lang="es-ES"/>
          </a:p>
        </p:txBody>
      </p:sp>
      <p:sp>
        <p:nvSpPr>
          <p:cNvPr id="3090" name="Rectangle 18"/>
          <p:cNvSpPr>
            <a:spLocks noChangeArrowheads="1"/>
          </p:cNvSpPr>
          <p:nvPr/>
        </p:nvSpPr>
        <p:spPr bwMode="gray">
          <a:xfrm>
            <a:off x="7172325" y="0"/>
            <a:ext cx="1971675" cy="990600"/>
          </a:xfrm>
          <a:prstGeom prst="rect">
            <a:avLst/>
          </a:prstGeom>
          <a:solidFill>
            <a:schemeClr val="folHlink"/>
          </a:solidFill>
          <a:ln w="9525">
            <a:noFill/>
            <a:miter lim="800000"/>
            <a:headEnd/>
            <a:tailEnd/>
          </a:ln>
          <a:effectLst/>
        </p:spPr>
        <p:txBody>
          <a:bodyPr wrap="none" anchor="ctr"/>
          <a:lstStyle/>
          <a:p>
            <a:endParaRPr lang="es-ES"/>
          </a:p>
        </p:txBody>
      </p:sp>
      <p:pic>
        <p:nvPicPr>
          <p:cNvPr id="3091" name="Picture 19" descr="1"/>
          <p:cNvPicPr>
            <a:picLocks noChangeAspect="1" noChangeArrowheads="1"/>
          </p:cNvPicPr>
          <p:nvPr/>
        </p:nvPicPr>
        <p:blipFill>
          <a:blip r:embed="rId4" cstate="print"/>
          <a:srcRect/>
          <a:stretch>
            <a:fillRect/>
          </a:stretch>
        </p:blipFill>
        <p:spPr bwMode="gray">
          <a:xfrm>
            <a:off x="4676775" y="1323975"/>
            <a:ext cx="2465388" cy="3387725"/>
          </a:xfrm>
          <a:prstGeom prst="rect">
            <a:avLst/>
          </a:prstGeom>
          <a:noFill/>
        </p:spPr>
      </p:pic>
      <p:sp>
        <p:nvSpPr>
          <p:cNvPr id="3092" name="Rectangle 20"/>
          <p:cNvSpPr>
            <a:spLocks noChangeArrowheads="1"/>
          </p:cNvSpPr>
          <p:nvPr/>
        </p:nvSpPr>
        <p:spPr bwMode="gray">
          <a:xfrm>
            <a:off x="1571625" y="4721225"/>
            <a:ext cx="7572375" cy="1603375"/>
          </a:xfrm>
          <a:prstGeom prst="rect">
            <a:avLst/>
          </a:prstGeom>
          <a:solidFill>
            <a:srgbClr val="FFFFFF"/>
          </a:solidFill>
          <a:ln w="9525">
            <a:noFill/>
            <a:miter lim="800000"/>
            <a:headEnd/>
            <a:tailEnd/>
          </a:ln>
          <a:effectLst/>
        </p:spPr>
        <p:txBody>
          <a:bodyPr wrap="none" anchor="ctr"/>
          <a:lstStyle/>
          <a:p>
            <a:endParaRPr lang="es-ES"/>
          </a:p>
        </p:txBody>
      </p:sp>
      <p:sp>
        <p:nvSpPr>
          <p:cNvPr id="3074" name="Rectangle 2"/>
          <p:cNvSpPr>
            <a:spLocks noGrp="1" noChangeArrowheads="1"/>
          </p:cNvSpPr>
          <p:nvPr>
            <p:ph type="ctrTitle"/>
          </p:nvPr>
        </p:nvSpPr>
        <p:spPr>
          <a:xfrm>
            <a:off x="1981200" y="4800600"/>
            <a:ext cx="7096125" cy="990600"/>
          </a:xfrm>
        </p:spPr>
        <p:txBody>
          <a:bodyPr/>
          <a:lstStyle>
            <a:lvl1pPr algn="l">
              <a:defRPr sz="4900"/>
            </a:lvl1pPr>
          </a:lstStyle>
          <a:p>
            <a:r>
              <a:rPr lang="es-ES" smtClean="0"/>
              <a:t>Haga clic para modificar el estilo de título del patrón</a:t>
            </a:r>
            <a:endParaRPr lang="en-US"/>
          </a:p>
        </p:txBody>
      </p:sp>
      <p:sp>
        <p:nvSpPr>
          <p:cNvPr id="3075" name="Rectangle 3"/>
          <p:cNvSpPr>
            <a:spLocks noGrp="1" noChangeArrowheads="1"/>
          </p:cNvSpPr>
          <p:nvPr>
            <p:ph type="subTitle" idx="1"/>
          </p:nvPr>
        </p:nvSpPr>
        <p:spPr>
          <a:xfrm>
            <a:off x="3711575" y="5943600"/>
            <a:ext cx="4038600" cy="457200"/>
          </a:xfrm>
        </p:spPr>
        <p:txBody>
          <a:bodyPr/>
          <a:lstStyle>
            <a:lvl1pPr marL="0" indent="0">
              <a:buFontTx/>
              <a:buNone/>
              <a:defRPr sz="1800">
                <a:latin typeface="Times New Roman" pitchFamily="18" charset="0"/>
              </a:defRPr>
            </a:lvl1pPr>
          </a:lstStyle>
          <a:p>
            <a:r>
              <a:rPr lang="es-ES" smtClean="0"/>
              <a:t>Haga clic para modificar el estilo de subtítulo del patrón</a:t>
            </a:r>
            <a:endParaRPr lang="en-US"/>
          </a:p>
        </p:txBody>
      </p:sp>
      <p:sp>
        <p:nvSpPr>
          <p:cNvPr id="3076" name="Rectangle 4"/>
          <p:cNvSpPr>
            <a:spLocks noGrp="1" noChangeArrowheads="1"/>
          </p:cNvSpPr>
          <p:nvPr>
            <p:ph type="dt" sz="half" idx="2"/>
          </p:nvPr>
        </p:nvSpPr>
        <p:spPr>
          <a:xfrm>
            <a:off x="457200" y="6553200"/>
            <a:ext cx="2133600" cy="1682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553200"/>
            <a:ext cx="2895600" cy="16827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553200"/>
            <a:ext cx="2133600" cy="168275"/>
          </a:xfrm>
        </p:spPr>
        <p:txBody>
          <a:bodyPr/>
          <a:lstStyle>
            <a:lvl1pPr>
              <a:defRPr/>
            </a:lvl1pPr>
          </a:lstStyle>
          <a:p>
            <a:fld id="{FFDFE2E7-9139-46B0-9DF9-E71909445562}" type="slidenum">
              <a:rPr lang="en-US"/>
              <a:pPr/>
              <a:t>‹Nº›</a:t>
            </a:fld>
            <a:endParaRPr lang="en-US"/>
          </a:p>
        </p:txBody>
      </p:sp>
      <p:sp>
        <p:nvSpPr>
          <p:cNvPr id="3084" name="Text Box 12"/>
          <p:cNvSpPr txBox="1">
            <a:spLocks noChangeArrowheads="1"/>
          </p:cNvSpPr>
          <p:nvPr/>
        </p:nvSpPr>
        <p:spPr bwMode="gray">
          <a:xfrm>
            <a:off x="7239000" y="304800"/>
            <a:ext cx="1838325" cy="427038"/>
          </a:xfrm>
          <a:prstGeom prst="rect">
            <a:avLst/>
          </a:prstGeom>
          <a:noFill/>
          <a:ln w="9525">
            <a:noFill/>
            <a:miter lim="800000"/>
            <a:headEnd/>
            <a:tailEnd/>
          </a:ln>
          <a:effectLst/>
        </p:spPr>
        <p:txBody>
          <a:bodyPr>
            <a:spAutoFit/>
          </a:bodyPr>
          <a:lstStyle/>
          <a:p>
            <a:pPr algn="ctr"/>
            <a:r>
              <a:rPr lang="en-US" sz="2200">
                <a:solidFill>
                  <a:srgbClr val="FFFFFF"/>
                </a:solidFill>
                <a:latin typeface="Arial Black" pitchFamily="34" charset="0"/>
              </a:rPr>
              <a:t>L/O/G/O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wipe(up)">
                                      <p:cBhvr>
                                        <p:cTn id="7" dur="1000"/>
                                        <p:tgtEl>
                                          <p:spTgt spid="30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90"/>
                                        </p:tgtEl>
                                        <p:attrNameLst>
                                          <p:attrName>style.visibility</p:attrName>
                                        </p:attrNameLst>
                                      </p:cBhvr>
                                      <p:to>
                                        <p:strVal val="visible"/>
                                      </p:to>
                                    </p:set>
                                    <p:animEffect transition="in" filter="fade">
                                      <p:cBhvr>
                                        <p:cTn id="10" dur="1000"/>
                                        <p:tgtEl>
                                          <p:spTgt spid="3090"/>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3089"/>
                                        </p:tgtEl>
                                        <p:attrNameLst>
                                          <p:attrName>style.visibility</p:attrName>
                                        </p:attrNameLst>
                                      </p:cBhvr>
                                      <p:to>
                                        <p:strVal val="visible"/>
                                      </p:to>
                                    </p:set>
                                    <p:animEffect transition="in" filter="strips(downLeft)">
                                      <p:cBhvr>
                                        <p:cTn id="14" dur="500"/>
                                        <p:tgtEl>
                                          <p:spTgt spid="308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84"/>
                                        </p:tgtEl>
                                        <p:attrNameLst>
                                          <p:attrName>style.visibility</p:attrName>
                                        </p:attrNameLst>
                                      </p:cBhvr>
                                      <p:to>
                                        <p:strVal val="visible"/>
                                      </p:to>
                                    </p:set>
                                    <p:animEffect transition="in" filter="fade">
                                      <p:cBhvr>
                                        <p:cTn id="17" dur="1000"/>
                                        <p:tgtEl>
                                          <p:spTgt spid="308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088"/>
                                        </p:tgtEl>
                                        <p:attrNameLst>
                                          <p:attrName>style.visibility</p:attrName>
                                        </p:attrNameLst>
                                      </p:cBhvr>
                                      <p:to>
                                        <p:strVal val="visible"/>
                                      </p:to>
                                    </p:set>
                                    <p:animEffect transition="in" filter="fade">
                                      <p:cBhvr>
                                        <p:cTn id="21" dur="1000"/>
                                        <p:tgtEl>
                                          <p:spTgt spid="3088"/>
                                        </p:tgtEl>
                                      </p:cBhvr>
                                    </p:animEffect>
                                  </p:childTnLst>
                                </p:cTn>
                              </p:par>
                            </p:childTnLst>
                          </p:cTn>
                        </p:par>
                        <p:par>
                          <p:cTn id="22" fill="hold">
                            <p:stCondLst>
                              <p:cond delay="3000"/>
                            </p:stCondLst>
                            <p:childTnLst>
                              <p:par>
                                <p:cTn id="23" presetID="17" presetClass="entr" presetSubtype="10" fill="hold" grpId="0" nodeType="afterEffect">
                                  <p:stCondLst>
                                    <p:cond delay="0"/>
                                  </p:stCondLst>
                                  <p:childTnLst>
                                    <p:set>
                                      <p:cBhvr>
                                        <p:cTn id="24" dur="1" fill="hold">
                                          <p:stCondLst>
                                            <p:cond delay="0"/>
                                          </p:stCondLst>
                                        </p:cTn>
                                        <p:tgtEl>
                                          <p:spTgt spid="3092"/>
                                        </p:tgtEl>
                                        <p:attrNameLst>
                                          <p:attrName>style.visibility</p:attrName>
                                        </p:attrNameLst>
                                      </p:cBhvr>
                                      <p:to>
                                        <p:strVal val="visible"/>
                                      </p:to>
                                    </p:set>
                                    <p:anim calcmode="lin" valueType="num">
                                      <p:cBhvr>
                                        <p:cTn id="25" dur="500" fill="hold"/>
                                        <p:tgtEl>
                                          <p:spTgt spid="3092"/>
                                        </p:tgtEl>
                                        <p:attrNameLst>
                                          <p:attrName>ppt_w</p:attrName>
                                        </p:attrNameLst>
                                      </p:cBhvr>
                                      <p:tavLst>
                                        <p:tav tm="0">
                                          <p:val>
                                            <p:fltVal val="0"/>
                                          </p:val>
                                        </p:tav>
                                        <p:tav tm="100000">
                                          <p:val>
                                            <p:strVal val="#ppt_w"/>
                                          </p:val>
                                        </p:tav>
                                      </p:tavLst>
                                    </p:anim>
                                    <p:anim calcmode="lin" valueType="num">
                                      <p:cBhvr>
                                        <p:cTn id="26" dur="500" fill="hold"/>
                                        <p:tgtEl>
                                          <p:spTgt spid="3092"/>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29" presetClass="entr" presetSubtype="0" fill="hold" grpId="0" nodeType="afterEffect">
                                  <p:stCondLst>
                                    <p:cond delay="0"/>
                                  </p:stCondLst>
                                  <p:childTnLst>
                                    <p:set>
                                      <p:cBhvr>
                                        <p:cTn id="29" dur="1" fill="hold">
                                          <p:stCondLst>
                                            <p:cond delay="0"/>
                                          </p:stCondLst>
                                        </p:cTn>
                                        <p:tgtEl>
                                          <p:spTgt spid="3074"/>
                                        </p:tgtEl>
                                        <p:attrNameLst>
                                          <p:attrName>style.visibility</p:attrName>
                                        </p:attrNameLst>
                                      </p:cBhvr>
                                      <p:to>
                                        <p:strVal val="visible"/>
                                      </p:to>
                                    </p:set>
                                    <p:anim calcmode="lin" valueType="num">
                                      <p:cBhvr>
                                        <p:cTn id="30" dur="500" fill="hold"/>
                                        <p:tgtEl>
                                          <p:spTgt spid="3074"/>
                                        </p:tgtEl>
                                        <p:attrNameLst>
                                          <p:attrName>ppt_x</p:attrName>
                                        </p:attrNameLst>
                                      </p:cBhvr>
                                      <p:tavLst>
                                        <p:tav tm="0">
                                          <p:val>
                                            <p:strVal val="#ppt_x-.2"/>
                                          </p:val>
                                        </p:tav>
                                        <p:tav tm="100000">
                                          <p:val>
                                            <p:strVal val="#ppt_x"/>
                                          </p:val>
                                        </p:tav>
                                      </p:tavLst>
                                    </p:anim>
                                    <p:anim calcmode="lin" valueType="num">
                                      <p:cBhvr>
                                        <p:cTn id="31" dur="5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32" dur="500"/>
                                        <p:tgtEl>
                                          <p:spTgt spid="3074"/>
                                        </p:tgtEl>
                                      </p:cBhvr>
                                    </p:animEffect>
                                  </p:childTnLst>
                                </p:cTn>
                              </p:par>
                              <p:par>
                                <p:cTn id="33" presetID="37" presetClass="entr" presetSubtype="0" fill="hold" grpId="0" nodeType="withEffect">
                                  <p:stCondLst>
                                    <p:cond delay="0"/>
                                  </p:stCondLst>
                                  <p:childTnLst>
                                    <p:set>
                                      <p:cBhvr>
                                        <p:cTn id="34" dur="1" fill="hold">
                                          <p:stCondLst>
                                            <p:cond delay="0"/>
                                          </p:stCondLst>
                                        </p:cTn>
                                        <p:tgtEl>
                                          <p:spTgt spid="3075">
                                            <p:txEl>
                                              <p:pRg st="0" end="0"/>
                                            </p:txEl>
                                          </p:spTgt>
                                        </p:tgtEl>
                                        <p:attrNameLst>
                                          <p:attrName>style.visibility</p:attrName>
                                        </p:attrNameLst>
                                      </p:cBhvr>
                                      <p:to>
                                        <p:strVal val="visible"/>
                                      </p:to>
                                    </p:set>
                                    <p:animEffect transition="in" filter="fade">
                                      <p:cBhvr>
                                        <p:cTn id="35" dur="1000"/>
                                        <p:tgtEl>
                                          <p:spTgt spid="3075">
                                            <p:txEl>
                                              <p:pRg st="0" end="0"/>
                                            </p:txEl>
                                          </p:spTgt>
                                        </p:tgtEl>
                                      </p:cBhvr>
                                    </p:animEffect>
                                    <p:anim calcmode="lin" valueType="num">
                                      <p:cBhvr>
                                        <p:cTn id="36"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075">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075">
                                            <p:txEl>
                                              <p:pRg st="0" end="0"/>
                                            </p:txEl>
                                          </p:spTgt>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18" presetClass="entr" presetSubtype="12" fill="hold" grpId="0" nodeType="afterEffect">
                                  <p:stCondLst>
                                    <p:cond delay="0"/>
                                  </p:stCondLst>
                                  <p:childTnLst>
                                    <p:set>
                                      <p:cBhvr>
                                        <p:cTn id="41" dur="1" fill="hold">
                                          <p:stCondLst>
                                            <p:cond delay="0"/>
                                          </p:stCondLst>
                                        </p:cTn>
                                        <p:tgtEl>
                                          <p:spTgt spid="3086"/>
                                        </p:tgtEl>
                                        <p:attrNameLst>
                                          <p:attrName>style.visibility</p:attrName>
                                        </p:attrNameLst>
                                      </p:cBhvr>
                                      <p:to>
                                        <p:strVal val="visible"/>
                                      </p:to>
                                    </p:set>
                                    <p:animEffect transition="in" filter="strips(downLeft)">
                                      <p:cBhvr>
                                        <p:cTn id="42" dur="1000"/>
                                        <p:tgtEl>
                                          <p:spTgt spid="3086"/>
                                        </p:tgtEl>
                                      </p:cBhvr>
                                    </p:animEffect>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3091"/>
                                        </p:tgtEl>
                                        <p:attrNameLst>
                                          <p:attrName>style.visibility</p:attrName>
                                        </p:attrNameLst>
                                      </p:cBhvr>
                                      <p:to>
                                        <p:strVal val="visible"/>
                                      </p:to>
                                    </p:set>
                                    <p:animEffect transition="in" filter="fade">
                                      <p:cBhvr>
                                        <p:cTn id="46" dur="500"/>
                                        <p:tgtEl>
                                          <p:spTgt spid="3091"/>
                                        </p:tgtEl>
                                      </p:cBhvr>
                                    </p:animEffect>
                                    <p:anim calcmode="lin" valueType="num">
                                      <p:cBhvr>
                                        <p:cTn id="47" dur="500" fill="hold"/>
                                        <p:tgtEl>
                                          <p:spTgt spid="3091"/>
                                        </p:tgtEl>
                                        <p:attrNameLst>
                                          <p:attrName>ppt_x</p:attrName>
                                        </p:attrNameLst>
                                      </p:cBhvr>
                                      <p:tavLst>
                                        <p:tav tm="0">
                                          <p:val>
                                            <p:strVal val="#ppt_x"/>
                                          </p:val>
                                        </p:tav>
                                        <p:tav tm="100000">
                                          <p:val>
                                            <p:strVal val="#ppt_x"/>
                                          </p:val>
                                        </p:tav>
                                      </p:tavLst>
                                    </p:anim>
                                    <p:anim calcmode="lin" valueType="num">
                                      <p:cBhvr>
                                        <p:cTn id="48" dur="500" fill="hold"/>
                                        <p:tgtEl>
                                          <p:spTgt spid="30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animBg="1"/>
      <p:bldP spid="3086" grpId="0" animBg="1"/>
      <p:bldP spid="3088" grpId="0" animBg="1"/>
      <p:bldP spid="3089" grpId="0" animBg="1"/>
      <p:bldP spid="3090" grpId="0" animBg="1"/>
      <p:bldP spid="3092" grpId="0" animBg="1"/>
      <p:bldP spid="3074" grpId="0"/>
      <p:bldP spid="3075" grpId="0" build="p">
        <p:tmplLst>
          <p:tmpl lvl="1">
            <p:tnLst>
              <p:par>
                <p:cTn presetID="37"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900" decel="100000" fill="hold"/>
                        <p:tgtEl>
                          <p:spTgt spid="3075"/>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tnLst>
          </p:tmpl>
        </p:tmplLst>
      </p:bldP>
      <p:bldP spid="308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A158CE0-9B1D-4F39-9D6C-7B3BDB9B9BC6}"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7963"/>
            <a:ext cx="2057400" cy="57658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07963"/>
            <a:ext cx="6019800" cy="5765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139B47AF-3B8F-459D-9C96-783DC9239E77}"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7963"/>
            <a:ext cx="8229600" cy="792162"/>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447800"/>
            <a:ext cx="8229600" cy="4525963"/>
          </a:xfrm>
        </p:spPr>
        <p:txBody>
          <a:bodyPr/>
          <a:lstStyle/>
          <a:p>
            <a:r>
              <a:rPr lang="es-ES" smtClean="0"/>
              <a:t>Haga clic en el icono para agregar una tabla</a:t>
            </a:r>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19A27116-B8A6-4FF6-B332-E568EEF52A28}"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7963"/>
            <a:ext cx="8229600" cy="792162"/>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447800"/>
            <a:ext cx="8229600" cy="4525963"/>
          </a:xfrm>
        </p:spPr>
        <p:txBody>
          <a:bodyPr/>
          <a:lstStyle/>
          <a:p>
            <a:r>
              <a:rPr lang="es-ES" smtClean="0"/>
              <a:t>Haga clic en el icono para agregar un gráfico</a:t>
            </a:r>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7BC129F3-B0DE-4934-8E30-853DA423B27D}"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7963"/>
            <a:ext cx="8229600" cy="792162"/>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447800"/>
            <a:ext cx="8229600" cy="4525963"/>
          </a:xfrm>
        </p:spPr>
        <p:txBody>
          <a:bodyPr/>
          <a:lstStyle/>
          <a:p>
            <a:r>
              <a:rPr lang="es-ES" smtClean="0"/>
              <a:t>Haga clic en el icono para agregar un gráfico SmartArt</a:t>
            </a:r>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4886563E-87E6-4507-8360-6311D836C731}"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49758B0-7041-423D-B375-DDFF4F0D98F3}"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71E89F41-046A-4783-A010-269123B7A570}"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D1DF314E-9FBE-419F-8F16-082E21A28DD8}"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12B7D3F0-819B-4D7D-91AB-D6C7406E5549}"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37BB3844-3024-4FF1-A5AE-4836DB68DDC1}"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AD0D1E41-FD35-4EFF-A143-C2D36750C239}"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1F5E7475-57CF-4BE5-8A7A-CC54BA857616}"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7B6806D9-7D2E-4B9F-AFF0-EE11714F2712}"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7" name="Picture 13" descr="5"/>
          <p:cNvPicPr>
            <a:picLocks noChangeAspect="1" noChangeArrowheads="1"/>
          </p:cNvPicPr>
          <p:nvPr/>
        </p:nvPicPr>
        <p:blipFill>
          <a:blip r:embed="rId16" cstate="print"/>
          <a:srcRect/>
          <a:stretch>
            <a:fillRect/>
          </a:stretch>
        </p:blipFill>
        <p:spPr bwMode="gray">
          <a:xfrm>
            <a:off x="0" y="0"/>
            <a:ext cx="9144000" cy="6858000"/>
          </a:xfrm>
          <a:prstGeom prst="rect">
            <a:avLst/>
          </a:prstGeom>
          <a:noFill/>
        </p:spPr>
      </p:pic>
      <p:sp>
        <p:nvSpPr>
          <p:cNvPr id="1032" name="Rectangle 8"/>
          <p:cNvSpPr>
            <a:spLocks noChangeArrowheads="1"/>
          </p:cNvSpPr>
          <p:nvPr/>
        </p:nvSpPr>
        <p:spPr bwMode="gray">
          <a:xfrm>
            <a:off x="8893175" y="1035050"/>
            <a:ext cx="250825" cy="1776413"/>
          </a:xfrm>
          <a:prstGeom prst="rect">
            <a:avLst/>
          </a:prstGeom>
          <a:solidFill>
            <a:srgbClr val="DCDCDC"/>
          </a:solidFill>
          <a:ln w="9525">
            <a:noFill/>
            <a:miter lim="800000"/>
            <a:headEnd/>
            <a:tailEnd/>
          </a:ln>
          <a:effectLst/>
        </p:spPr>
        <p:txBody>
          <a:bodyPr wrap="none" anchor="ctr"/>
          <a:lstStyle/>
          <a:p>
            <a:endParaRPr lang="es-ES"/>
          </a:p>
        </p:txBody>
      </p:sp>
      <p:sp>
        <p:nvSpPr>
          <p:cNvPr id="1033" name="Rectangle 9"/>
          <p:cNvSpPr>
            <a:spLocks noChangeArrowheads="1"/>
          </p:cNvSpPr>
          <p:nvPr/>
        </p:nvSpPr>
        <p:spPr bwMode="gray">
          <a:xfrm>
            <a:off x="8893175" y="2855913"/>
            <a:ext cx="250825" cy="4002087"/>
          </a:xfrm>
          <a:prstGeom prst="rect">
            <a:avLst/>
          </a:prstGeom>
          <a:solidFill>
            <a:schemeClr val="folHlink"/>
          </a:solidFill>
          <a:ln w="9525">
            <a:noFill/>
            <a:miter lim="800000"/>
            <a:headEnd/>
            <a:tailEnd/>
          </a:ln>
          <a:effectLst/>
        </p:spPr>
        <p:txBody>
          <a:bodyPr wrap="none" anchor="ctr"/>
          <a:lstStyle/>
          <a:p>
            <a:endParaRPr lang="es-ES"/>
          </a:p>
        </p:txBody>
      </p:sp>
      <p:sp>
        <p:nvSpPr>
          <p:cNvPr id="1034" name="Rectangle 10"/>
          <p:cNvSpPr>
            <a:spLocks noChangeArrowheads="1"/>
          </p:cNvSpPr>
          <p:nvPr/>
        </p:nvSpPr>
        <p:spPr bwMode="gray">
          <a:xfrm>
            <a:off x="0" y="0"/>
            <a:ext cx="9144000" cy="990600"/>
          </a:xfrm>
          <a:prstGeom prst="rect">
            <a:avLst/>
          </a:prstGeom>
          <a:solidFill>
            <a:schemeClr val="folHlink"/>
          </a:solidFill>
          <a:ln w="9525">
            <a:noFill/>
            <a:miter lim="800000"/>
            <a:headEnd/>
            <a:tailEnd/>
          </a:ln>
          <a:effectLst/>
        </p:spPr>
        <p:txBody>
          <a:bodyPr wrap="none" anchor="ctr"/>
          <a:lstStyle/>
          <a:p>
            <a:endParaRPr lang="es-ES"/>
          </a:p>
        </p:txBody>
      </p:sp>
      <p:sp>
        <p:nvSpPr>
          <p:cNvPr id="1035" name="Rectangle 11"/>
          <p:cNvSpPr>
            <a:spLocks noChangeArrowheads="1"/>
          </p:cNvSpPr>
          <p:nvPr/>
        </p:nvSpPr>
        <p:spPr bwMode="gray">
          <a:xfrm>
            <a:off x="0" y="115888"/>
            <a:ext cx="8893175" cy="874712"/>
          </a:xfrm>
          <a:prstGeom prst="rect">
            <a:avLst/>
          </a:prstGeom>
          <a:solidFill>
            <a:schemeClr val="bg1"/>
          </a:solidFill>
          <a:ln w="9525">
            <a:noFill/>
            <a:miter lim="800000"/>
            <a:headEnd/>
            <a:tailEnd/>
          </a:ln>
          <a:effectLst/>
        </p:spPr>
        <p:txBody>
          <a:bodyPr wrap="none" anchor="ctr"/>
          <a:lstStyle/>
          <a:p>
            <a:endParaRPr lang="es-ES"/>
          </a:p>
        </p:txBody>
      </p:sp>
      <p:sp>
        <p:nvSpPr>
          <p:cNvPr id="1026" name="Rectangle 2"/>
          <p:cNvSpPr>
            <a:spLocks noGrp="1" noChangeArrowheads="1"/>
          </p:cNvSpPr>
          <p:nvPr>
            <p:ph type="title"/>
          </p:nvPr>
        </p:nvSpPr>
        <p:spPr bwMode="gray">
          <a:xfrm>
            <a:off x="457200" y="207963"/>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gray">
          <a:xfrm>
            <a:off x="457200" y="14478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1B7F244-CCCB-4BEE-9DA8-ACCEB62CBBDA}"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wipe(left)">
                                      <p:cBhvr>
                                        <p:cTn id="13" dur="500"/>
                                        <p:tgtEl>
                                          <p:spTgt spid="1034"/>
                                        </p:tgtEl>
                                      </p:cBhvr>
                                    </p:animEffect>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035"/>
                                        </p:tgtEl>
                                        <p:attrNameLst>
                                          <p:attrName>style.visibility</p:attrName>
                                        </p:attrNameLst>
                                      </p:cBhvr>
                                      <p:to>
                                        <p:strVal val="visible"/>
                                      </p:to>
                                    </p:set>
                                    <p:anim calcmode="lin" valueType="num">
                                      <p:cBhvr>
                                        <p:cTn id="17" dur="500" fill="hold"/>
                                        <p:tgtEl>
                                          <p:spTgt spid="1035"/>
                                        </p:tgtEl>
                                        <p:attrNameLst>
                                          <p:attrName>ppt_w</p:attrName>
                                        </p:attrNameLst>
                                      </p:cBhvr>
                                      <p:tavLst>
                                        <p:tav tm="0">
                                          <p:val>
                                            <p:fltVal val="0"/>
                                          </p:val>
                                        </p:tav>
                                        <p:tav tm="100000">
                                          <p:val>
                                            <p:strVal val="#ppt_w"/>
                                          </p:val>
                                        </p:tav>
                                      </p:tavLst>
                                    </p:anim>
                                    <p:anim calcmode="lin" valueType="num">
                                      <p:cBhvr>
                                        <p:cTn id="18" dur="500" fill="hold"/>
                                        <p:tgtEl>
                                          <p:spTgt spid="1035"/>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wipe(up)">
                                      <p:cBhvr>
                                        <p:cTn id="22" dur="500"/>
                                        <p:tgtEl>
                                          <p:spTgt spid="103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33"/>
                                        </p:tgtEl>
                                        <p:attrNameLst>
                                          <p:attrName>style.visibility</p:attrName>
                                        </p:attrNameLst>
                                      </p:cBhvr>
                                      <p:to>
                                        <p:strVal val="visible"/>
                                      </p:to>
                                    </p:set>
                                    <p:animEffect transition="in" filter="wipe(down)">
                                      <p:cBhvr>
                                        <p:cTn id="25"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P spid="1035" grpId="0" animBg="1"/>
      <p:bldP spid="1026" grpId="0"/>
    </p:bldLst>
  </p:timing>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Arial" charset="0"/>
        </a:defRPr>
      </a:lvl2pPr>
      <a:lvl3pPr algn="ctr" rtl="0" eaLnBrk="1" fontAlgn="base" hangingPunct="1">
        <a:spcBef>
          <a:spcPct val="0"/>
        </a:spcBef>
        <a:spcAft>
          <a:spcPct val="0"/>
        </a:spcAft>
        <a:defRPr sz="4400" b="1">
          <a:solidFill>
            <a:schemeClr val="tx1"/>
          </a:solidFill>
          <a:latin typeface="Arial" charset="0"/>
        </a:defRPr>
      </a:lvl3pPr>
      <a:lvl4pPr algn="ctr" rtl="0" eaLnBrk="1" fontAlgn="base" hangingPunct="1">
        <a:spcBef>
          <a:spcPct val="0"/>
        </a:spcBef>
        <a:spcAft>
          <a:spcPct val="0"/>
        </a:spcAft>
        <a:defRPr sz="4400" b="1">
          <a:solidFill>
            <a:schemeClr val="tx1"/>
          </a:solidFill>
          <a:latin typeface="Arial" charset="0"/>
        </a:defRPr>
      </a:lvl4pPr>
      <a:lvl5pPr algn="ctr" rtl="0" eaLnBrk="1" fontAlgn="base" hangingPunct="1">
        <a:spcBef>
          <a:spcPct val="0"/>
        </a:spcBef>
        <a:spcAft>
          <a:spcPct val="0"/>
        </a:spcAft>
        <a:defRPr sz="4400" b="1">
          <a:solidFill>
            <a:schemeClr val="tx1"/>
          </a:solidFill>
          <a:latin typeface="Arial" charset="0"/>
        </a:defRPr>
      </a:lvl5pPr>
      <a:lvl6pPr marL="457200" algn="ctr" rtl="0" eaLnBrk="1" fontAlgn="base" hangingPunct="1">
        <a:spcBef>
          <a:spcPct val="0"/>
        </a:spcBef>
        <a:spcAft>
          <a:spcPct val="0"/>
        </a:spcAft>
        <a:defRPr sz="4400" b="1">
          <a:solidFill>
            <a:schemeClr val="tx1"/>
          </a:solidFill>
          <a:latin typeface="Arial" charset="0"/>
        </a:defRPr>
      </a:lvl6pPr>
      <a:lvl7pPr marL="914400" algn="ctr" rtl="0" eaLnBrk="1" fontAlgn="base" hangingPunct="1">
        <a:spcBef>
          <a:spcPct val="0"/>
        </a:spcBef>
        <a:spcAft>
          <a:spcPct val="0"/>
        </a:spcAft>
        <a:defRPr sz="4400" b="1">
          <a:solidFill>
            <a:schemeClr val="tx1"/>
          </a:solidFill>
          <a:latin typeface="Arial" charset="0"/>
        </a:defRPr>
      </a:lvl7pPr>
      <a:lvl8pPr marL="1371600" algn="ctr" rtl="0" eaLnBrk="1" fontAlgn="base" hangingPunct="1">
        <a:spcBef>
          <a:spcPct val="0"/>
        </a:spcBef>
        <a:spcAft>
          <a:spcPct val="0"/>
        </a:spcAft>
        <a:defRPr sz="4400" b="1">
          <a:solidFill>
            <a:schemeClr val="tx1"/>
          </a:solidFill>
          <a:latin typeface="Arial" charset="0"/>
        </a:defRPr>
      </a:lvl8pPr>
      <a:lvl9pPr marL="1828800" algn="ctr"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47664" y="4598640"/>
            <a:ext cx="7596336" cy="990600"/>
          </a:xfrm>
        </p:spPr>
        <p:txBody>
          <a:bodyPr/>
          <a:lstStyle/>
          <a:p>
            <a:pPr algn="ctr"/>
            <a:r>
              <a:rPr lang="es-ES" sz="2800" dirty="0" smtClean="0"/>
              <a:t>ANALIS DE  METODOS Y  MEDIOS </a:t>
            </a:r>
            <a:endParaRPr lang="es-ES" sz="2800" dirty="0"/>
          </a:p>
        </p:txBody>
      </p:sp>
      <p:sp>
        <p:nvSpPr>
          <p:cNvPr id="2051" name="Rectangle 3"/>
          <p:cNvSpPr>
            <a:spLocks noGrp="1" noChangeArrowheads="1"/>
          </p:cNvSpPr>
          <p:nvPr>
            <p:ph type="subTitle" idx="1"/>
          </p:nvPr>
        </p:nvSpPr>
        <p:spPr>
          <a:xfrm>
            <a:off x="1693912" y="5348064"/>
            <a:ext cx="3886200" cy="457200"/>
          </a:xfrm>
        </p:spPr>
        <p:txBody>
          <a:bodyPr/>
          <a:lstStyle/>
          <a:p>
            <a:r>
              <a:rPr lang="en-US" dirty="0" smtClean="0"/>
              <a:t>PROFESOR NAVA</a:t>
            </a:r>
            <a:endParaRPr lang="en-US" dirty="0"/>
          </a:p>
        </p:txBody>
      </p:sp>
      <p:sp>
        <p:nvSpPr>
          <p:cNvPr id="2061" name="Rectangle 13"/>
          <p:cNvSpPr>
            <a:spLocks noChangeArrowheads="1"/>
          </p:cNvSpPr>
          <p:nvPr/>
        </p:nvSpPr>
        <p:spPr bwMode="gray">
          <a:xfrm>
            <a:off x="4298950" y="5759450"/>
            <a:ext cx="74613" cy="152400"/>
          </a:xfrm>
          <a:prstGeom prst="rect">
            <a:avLst/>
          </a:prstGeom>
          <a:solidFill>
            <a:schemeClr val="tx2"/>
          </a:solidFill>
          <a:ln w="9525">
            <a:noFill/>
            <a:miter lim="800000"/>
            <a:headEnd/>
            <a:tailEnd/>
          </a:ln>
          <a:effectLst/>
        </p:spPr>
        <p:txBody>
          <a:bodyPr wrap="none" anchor="ctr"/>
          <a:lstStyle/>
          <a:p>
            <a:endParaRPr lang="es-ES"/>
          </a:p>
        </p:txBody>
      </p:sp>
      <p:sp>
        <p:nvSpPr>
          <p:cNvPr id="5" name="4 CuadroTexto"/>
          <p:cNvSpPr txBox="1"/>
          <p:nvPr/>
        </p:nvSpPr>
        <p:spPr>
          <a:xfrm>
            <a:off x="7236296" y="1"/>
            <a:ext cx="1907704" cy="1015663"/>
          </a:xfrm>
          <a:prstGeom prst="rect">
            <a:avLst/>
          </a:prstGeom>
          <a:solidFill>
            <a:schemeClr val="bg1"/>
          </a:solidFill>
        </p:spPr>
        <p:txBody>
          <a:bodyPr wrap="square" rtlCol="0">
            <a:spAutoFit/>
          </a:bodyPr>
          <a:lstStyle/>
          <a:p>
            <a:pPr algn="ctr"/>
            <a:r>
              <a:rPr lang="es-MX" sz="6000" b="1" dirty="0" smtClean="0">
                <a:solidFill>
                  <a:srgbClr val="C00000"/>
                </a:solidFill>
              </a:rPr>
              <a:t>UVM</a:t>
            </a:r>
            <a:endParaRPr lang="es-ES" sz="6000" b="1" dirty="0">
              <a:solidFill>
                <a:srgbClr val="C00000"/>
              </a:solidFill>
            </a:endParaRPr>
          </a:p>
        </p:txBody>
      </p:sp>
      <p:sp>
        <p:nvSpPr>
          <p:cNvPr id="6" name="Rectangle 3"/>
          <p:cNvSpPr txBox="1">
            <a:spLocks noChangeArrowheads="1"/>
          </p:cNvSpPr>
          <p:nvPr/>
        </p:nvSpPr>
        <p:spPr bwMode="gray">
          <a:xfrm>
            <a:off x="1619672" y="5877272"/>
            <a:ext cx="4464496" cy="432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kern="0" dirty="0" smtClean="0">
                <a:latin typeface="Times New Roman" pitchFamily="18" charset="0"/>
              </a:rPr>
              <a:t>ALUMNO: HÉCTOR GÓMEZ RIVERA</a:t>
            </a:r>
            <a:endParaRPr kumimoji="0" lang="en-US" sz="1800" b="0" i="0" u="none" strike="noStrike" kern="0" cap="none" spc="0" normalizeH="0" baseline="0" noProof="0" dirty="0">
              <a:ln>
                <a:noFill/>
              </a:ln>
              <a:solidFill>
                <a:schemeClr val="tx1"/>
              </a:solidFill>
              <a:effectLst/>
              <a:uLnTx/>
              <a:uFillTx/>
              <a:latin typeface="Times New Roman" pitchFamily="18" charset="0"/>
              <a:ea typeface="+mn-ea"/>
              <a:cs typeface="+mn-cs"/>
            </a:endParaRPr>
          </a:p>
        </p:txBody>
      </p:sp>
      <p:sp>
        <p:nvSpPr>
          <p:cNvPr id="7" name="6 CuadroTexto"/>
          <p:cNvSpPr txBox="1"/>
          <p:nvPr/>
        </p:nvSpPr>
        <p:spPr>
          <a:xfrm>
            <a:off x="7164288" y="6309320"/>
            <a:ext cx="1979712" cy="369332"/>
          </a:xfrm>
          <a:prstGeom prst="rect">
            <a:avLst/>
          </a:prstGeom>
          <a:noFill/>
        </p:spPr>
        <p:txBody>
          <a:bodyPr wrap="square" rtlCol="0">
            <a:spAutoFit/>
          </a:bodyPr>
          <a:lstStyle/>
          <a:p>
            <a:pPr algn="ctr"/>
            <a:r>
              <a:rPr lang="es-MX" dirty="0" smtClean="0"/>
              <a:t>07-05-2011</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1"/>
                                        </p:tgtEl>
                                        <p:attrNameLst>
                                          <p:attrName>style.visibility</p:attrName>
                                        </p:attrNameLst>
                                      </p:cBhvr>
                                      <p:to>
                                        <p:strVal val="visible"/>
                                      </p:to>
                                    </p:set>
                                    <p:animEffect transition="in" filter="fade">
                                      <p:cBhvr>
                                        <p:cTn id="7"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40" name="AutoShape 4"/>
          <p:cNvSpPr>
            <a:spLocks noChangeArrowheads="1"/>
          </p:cNvSpPr>
          <p:nvPr/>
        </p:nvSpPr>
        <p:spPr bwMode="gray">
          <a:xfrm>
            <a:off x="1259632" y="1268760"/>
            <a:ext cx="6408712" cy="5256584"/>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14345" name="Picture 9" descr="Picture4"/>
          <p:cNvPicPr>
            <a:picLocks noChangeAspect="1" noChangeArrowheads="1"/>
          </p:cNvPicPr>
          <p:nvPr/>
        </p:nvPicPr>
        <p:blipFill>
          <a:blip r:embed="rId2" cstate="print"/>
          <a:srcRect/>
          <a:stretch>
            <a:fillRect/>
          </a:stretch>
        </p:blipFill>
        <p:spPr bwMode="auto">
          <a:xfrm>
            <a:off x="1331640" y="1340768"/>
            <a:ext cx="674688" cy="574675"/>
          </a:xfrm>
          <a:prstGeom prst="rect">
            <a:avLst/>
          </a:prstGeom>
          <a:noFill/>
        </p:spPr>
      </p:pic>
      <p:sp>
        <p:nvSpPr>
          <p:cNvPr id="14352" name="Text Box 16"/>
          <p:cNvSpPr txBox="1">
            <a:spLocks noChangeArrowheads="1"/>
          </p:cNvSpPr>
          <p:nvPr/>
        </p:nvSpPr>
        <p:spPr bwMode="gray">
          <a:xfrm>
            <a:off x="1475656" y="1672347"/>
            <a:ext cx="6118399" cy="4708981"/>
          </a:xfrm>
          <a:prstGeom prst="rect">
            <a:avLst/>
          </a:prstGeom>
          <a:noFill/>
          <a:ln w="9525" algn="ctr">
            <a:noFill/>
            <a:miter lim="800000"/>
            <a:headEnd/>
            <a:tailEnd/>
          </a:ln>
          <a:effectLst/>
        </p:spPr>
        <p:txBody>
          <a:bodyPr wrap="square">
            <a:spAutoFit/>
          </a:bodyPr>
          <a:lstStyle/>
          <a:p>
            <a:pPr algn="just"/>
            <a:r>
              <a:rPr lang="es-ES" sz="2000" dirty="0" smtClean="0">
                <a:solidFill>
                  <a:srgbClr val="EAEAEA"/>
                </a:solidFill>
              </a:rPr>
              <a:t>En realidad, generalmente es mejor la tendencia a determinar la viabilidad y efectuar un análisis de </a:t>
            </a:r>
            <a:r>
              <a:rPr lang="es-ES" sz="2000" dirty="0" smtClean="0">
                <a:solidFill>
                  <a:srgbClr val="EAEAEA"/>
                </a:solidFill>
              </a:rPr>
              <a:t> </a:t>
            </a:r>
            <a:r>
              <a:rPr lang="es-ES" sz="2000" dirty="0" smtClean="0">
                <a:solidFill>
                  <a:srgbClr val="EAEAEA"/>
                </a:solidFill>
              </a:rPr>
              <a:t>cada uno de los requisitos de ejecución o de un grupo relacionado de ellos.</a:t>
            </a:r>
          </a:p>
          <a:p>
            <a:pPr algn="just"/>
            <a:r>
              <a:rPr lang="es-ES" sz="2000" dirty="0" smtClean="0">
                <a:solidFill>
                  <a:srgbClr val="EAEAEA"/>
                </a:solidFill>
              </a:rPr>
              <a:t> </a:t>
            </a:r>
          </a:p>
          <a:p>
            <a:pPr algn="just"/>
            <a:r>
              <a:rPr lang="es-ES" sz="2000" dirty="0" smtClean="0">
                <a:solidFill>
                  <a:srgbClr val="EAEAEA"/>
                </a:solidFill>
              </a:rPr>
              <a:t>¿De qué fuentes procede la información sobre métodos y medios ? </a:t>
            </a:r>
            <a:endParaRPr lang="es-ES" sz="2000" dirty="0" smtClean="0">
              <a:solidFill>
                <a:srgbClr val="EAEAEA"/>
              </a:solidFill>
            </a:endParaRPr>
          </a:p>
          <a:p>
            <a:pPr algn="just"/>
            <a:endParaRPr lang="es-ES" sz="2000" dirty="0" smtClean="0">
              <a:solidFill>
                <a:srgbClr val="EAEAEA"/>
              </a:solidFill>
            </a:endParaRPr>
          </a:p>
          <a:p>
            <a:pPr algn="just"/>
            <a:r>
              <a:rPr lang="es-ES" sz="2000" dirty="0" smtClean="0">
                <a:solidFill>
                  <a:srgbClr val="EAEAEA"/>
                </a:solidFill>
              </a:rPr>
              <a:t>Hay </a:t>
            </a:r>
            <a:r>
              <a:rPr lang="es-ES" sz="2000" dirty="0" smtClean="0">
                <a:solidFill>
                  <a:srgbClr val="EAEAEA"/>
                </a:solidFill>
              </a:rPr>
              <a:t>numerosos textos, sobre todo los de educación audiovisual, donde los “medio”  se analizan con gran amplitud y en forma muy detallada, principalmente en relación con los problemas de instrucción.</a:t>
            </a:r>
          </a:p>
          <a:p>
            <a:pPr algn="just"/>
            <a:r>
              <a:rPr lang="es-ES" sz="2000" dirty="0" smtClean="0">
                <a:solidFill>
                  <a:srgbClr val="EAEAEA"/>
                </a:solidFill>
              </a:rPr>
              <a:t> </a:t>
            </a:r>
          </a:p>
          <a:p>
            <a:pPr algn="just"/>
            <a:r>
              <a:rPr lang="es-ES" sz="2000" dirty="0" smtClean="0">
                <a:solidFill>
                  <a:srgbClr val="EAEAEA"/>
                </a:solidFill>
              </a:rPr>
              <a:t>En lo que se refiere a otros métodos y  medios, se puede consultar a especialistas</a:t>
            </a:r>
            <a:endParaRPr lang="en-US" sz="1600" dirty="0">
              <a:solidFill>
                <a:srgbClr val="EAEAEA"/>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39" name="AutoShape 3"/>
          <p:cNvSpPr>
            <a:spLocks noChangeArrowheads="1"/>
          </p:cNvSpPr>
          <p:nvPr/>
        </p:nvSpPr>
        <p:spPr bwMode="gray">
          <a:xfrm>
            <a:off x="1115616" y="1340768"/>
            <a:ext cx="6840760" cy="5040560"/>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14351" name="Text Box 15"/>
          <p:cNvSpPr txBox="1">
            <a:spLocks noChangeArrowheads="1"/>
          </p:cNvSpPr>
          <p:nvPr/>
        </p:nvSpPr>
        <p:spPr bwMode="gray">
          <a:xfrm>
            <a:off x="1763688" y="1988840"/>
            <a:ext cx="5616624" cy="3970318"/>
          </a:xfrm>
          <a:prstGeom prst="rect">
            <a:avLst/>
          </a:prstGeom>
          <a:noFill/>
          <a:ln w="9525" algn="ctr">
            <a:noFill/>
            <a:miter lim="800000"/>
            <a:headEnd/>
            <a:tailEnd/>
          </a:ln>
          <a:effectLst/>
        </p:spPr>
        <p:txBody>
          <a:bodyPr wrap="square">
            <a:spAutoFit/>
          </a:bodyPr>
          <a:lstStyle/>
          <a:p>
            <a:pPr algn="just"/>
            <a:r>
              <a:rPr lang="es-ES" b="1" dirty="0" smtClean="0">
                <a:solidFill>
                  <a:srgbClr val="EAEAEA"/>
                </a:solidFill>
              </a:rPr>
              <a:t>¿Debe efectuarse un análisis de métodos y medios para cada una de las funciones y tareas?</a:t>
            </a:r>
          </a:p>
          <a:p>
            <a:pPr algn="just"/>
            <a:r>
              <a:rPr lang="es-ES" b="1" dirty="0" smtClean="0">
                <a:solidFill>
                  <a:srgbClr val="EAEAEA"/>
                </a:solidFill>
              </a:rPr>
              <a:t> </a:t>
            </a:r>
          </a:p>
          <a:p>
            <a:pPr algn="just"/>
            <a:r>
              <a:rPr lang="es-ES" b="1" dirty="0" smtClean="0">
                <a:solidFill>
                  <a:srgbClr val="EAEAEA"/>
                </a:solidFill>
              </a:rPr>
              <a:t>Puede efectuarse el análisis de métodos y medios para cada  función o grupo de ellas o incluso  para cada nivel de análisis esto ya depende del analista de sistemas</a:t>
            </a:r>
          </a:p>
          <a:p>
            <a:pPr algn="just"/>
            <a:r>
              <a:rPr lang="es-ES" b="1" dirty="0" smtClean="0">
                <a:solidFill>
                  <a:srgbClr val="EAEAEA"/>
                </a:solidFill>
              </a:rPr>
              <a:t> </a:t>
            </a:r>
          </a:p>
          <a:p>
            <a:pPr algn="just"/>
            <a:r>
              <a:rPr lang="es-ES" b="1" dirty="0" smtClean="0">
                <a:solidFill>
                  <a:srgbClr val="EAEAEA"/>
                </a:solidFill>
              </a:rPr>
              <a:t>¿Cómo se compilan y almacenan datos sobre métodos y medios?</a:t>
            </a:r>
          </a:p>
          <a:p>
            <a:pPr algn="just"/>
            <a:r>
              <a:rPr lang="es-ES" b="1" dirty="0" smtClean="0">
                <a:solidFill>
                  <a:srgbClr val="EAEAEA"/>
                </a:solidFill>
              </a:rPr>
              <a:t>Un diagrama de funciones de bloques de operaciones,</a:t>
            </a:r>
          </a:p>
          <a:p>
            <a:endParaRPr lang="es-ES" sz="2000" dirty="0" smtClean="0">
              <a:solidFill>
                <a:srgbClr val="FEFFFF"/>
              </a:solidFill>
            </a:endParaRPr>
          </a:p>
          <a:p>
            <a:r>
              <a:rPr lang="es-ES" sz="1600" dirty="0" smtClean="0"/>
              <a:t> </a:t>
            </a:r>
            <a:endParaRPr lang="es-E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40" name="AutoShape 4"/>
          <p:cNvSpPr>
            <a:spLocks noChangeArrowheads="1"/>
          </p:cNvSpPr>
          <p:nvPr/>
        </p:nvSpPr>
        <p:spPr bwMode="gray">
          <a:xfrm>
            <a:off x="1259632" y="1268760"/>
            <a:ext cx="6408712" cy="5256584"/>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14345" name="Picture 9" descr="Picture4"/>
          <p:cNvPicPr>
            <a:picLocks noChangeAspect="1" noChangeArrowheads="1"/>
          </p:cNvPicPr>
          <p:nvPr/>
        </p:nvPicPr>
        <p:blipFill>
          <a:blip r:embed="rId2" cstate="print"/>
          <a:srcRect/>
          <a:stretch>
            <a:fillRect/>
          </a:stretch>
        </p:blipFill>
        <p:spPr bwMode="auto">
          <a:xfrm>
            <a:off x="1331640" y="1340768"/>
            <a:ext cx="674688" cy="574675"/>
          </a:xfrm>
          <a:prstGeom prst="rect">
            <a:avLst/>
          </a:prstGeom>
          <a:noFill/>
        </p:spPr>
      </p:pic>
      <p:sp>
        <p:nvSpPr>
          <p:cNvPr id="14352" name="Text Box 16"/>
          <p:cNvSpPr txBox="1">
            <a:spLocks noChangeArrowheads="1"/>
          </p:cNvSpPr>
          <p:nvPr/>
        </p:nvSpPr>
        <p:spPr bwMode="gray">
          <a:xfrm>
            <a:off x="1403648" y="1855852"/>
            <a:ext cx="6118399" cy="4093428"/>
          </a:xfrm>
          <a:prstGeom prst="rect">
            <a:avLst/>
          </a:prstGeom>
          <a:noFill/>
          <a:ln w="9525" algn="ctr">
            <a:noFill/>
            <a:miter lim="800000"/>
            <a:headEnd/>
            <a:tailEnd/>
          </a:ln>
          <a:effectLst/>
        </p:spPr>
        <p:txBody>
          <a:bodyPr wrap="square">
            <a:spAutoFit/>
          </a:bodyPr>
          <a:lstStyle/>
          <a:p>
            <a:pPr algn="just"/>
            <a:r>
              <a:rPr lang="es-ES" sz="2000" dirty="0" smtClean="0">
                <a:solidFill>
                  <a:srgbClr val="EAEAEA"/>
                </a:solidFill>
              </a:rPr>
              <a:t>¿Debe resumir el analista de sistemas el análisis de métodos y medios</a:t>
            </a:r>
            <a:r>
              <a:rPr lang="es-ES" sz="2000" dirty="0" smtClean="0">
                <a:solidFill>
                  <a:srgbClr val="EAEAEA"/>
                </a:solidFill>
              </a:rPr>
              <a:t>?</a:t>
            </a:r>
          </a:p>
          <a:p>
            <a:pPr algn="just"/>
            <a:endParaRPr lang="es-ES" sz="2000" dirty="0" smtClean="0">
              <a:solidFill>
                <a:srgbClr val="EAEAEA"/>
              </a:solidFill>
            </a:endParaRPr>
          </a:p>
          <a:p>
            <a:pPr algn="just"/>
            <a:r>
              <a:rPr lang="es-ES" sz="2000" dirty="0" smtClean="0">
                <a:solidFill>
                  <a:srgbClr val="EAEAEA"/>
                </a:solidFill>
              </a:rPr>
              <a:t>Nota para exposición: efectivamente por eso utilizamos formatos o técnicas en las cuales podamos ver  en forma concreta la </a:t>
            </a:r>
            <a:r>
              <a:rPr lang="es-ES" sz="2000" dirty="0" err="1" smtClean="0">
                <a:solidFill>
                  <a:srgbClr val="EAEAEA"/>
                </a:solidFill>
              </a:rPr>
              <a:t>inf</a:t>
            </a:r>
            <a:r>
              <a:rPr lang="es-ES" sz="2000" dirty="0" smtClean="0">
                <a:solidFill>
                  <a:srgbClr val="EAEAEA"/>
                </a:solidFill>
              </a:rPr>
              <a:t>. recabada</a:t>
            </a:r>
            <a:r>
              <a:rPr lang="es-ES" sz="2000" dirty="0" smtClean="0">
                <a:solidFill>
                  <a:srgbClr val="EAEAEA"/>
                </a:solidFill>
              </a:rPr>
              <a:t>.</a:t>
            </a:r>
          </a:p>
          <a:p>
            <a:pPr algn="just"/>
            <a:endParaRPr lang="es-ES" sz="2000" dirty="0" smtClean="0">
              <a:solidFill>
                <a:srgbClr val="EAEAEA"/>
              </a:solidFill>
            </a:endParaRPr>
          </a:p>
          <a:p>
            <a:pPr algn="just"/>
            <a:r>
              <a:rPr lang="es-ES" sz="2000" dirty="0" smtClean="0">
                <a:solidFill>
                  <a:srgbClr val="EAEAEA"/>
                </a:solidFill>
              </a:rPr>
              <a:t>¿Cómo se obtienen los métodos y medios?</a:t>
            </a:r>
          </a:p>
          <a:p>
            <a:pPr algn="just"/>
            <a:r>
              <a:rPr lang="es-ES" sz="2000" dirty="0" smtClean="0">
                <a:solidFill>
                  <a:srgbClr val="EAEAEA"/>
                </a:solidFill>
              </a:rPr>
              <a:t>Es posible preciso que los posibles métodos y medios existan ya o pueden determinarse de modo que podamos “inventar” nuevos métodos y/o medios o sintetizar los antiguos para elaborar nuevas combinaciones.</a:t>
            </a:r>
            <a:endParaRPr lang="en-US" sz="1600" dirty="0">
              <a:solidFill>
                <a:srgbClr val="EAEAEA"/>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39" name="AutoShape 3"/>
          <p:cNvSpPr>
            <a:spLocks noChangeArrowheads="1"/>
          </p:cNvSpPr>
          <p:nvPr/>
        </p:nvSpPr>
        <p:spPr bwMode="gray">
          <a:xfrm>
            <a:off x="1115616" y="1340768"/>
            <a:ext cx="6840760" cy="5040560"/>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14351" name="Text Box 15"/>
          <p:cNvSpPr txBox="1">
            <a:spLocks noChangeArrowheads="1"/>
          </p:cNvSpPr>
          <p:nvPr/>
        </p:nvSpPr>
        <p:spPr bwMode="gray">
          <a:xfrm>
            <a:off x="1403648" y="1628800"/>
            <a:ext cx="6336704" cy="5078313"/>
          </a:xfrm>
          <a:prstGeom prst="rect">
            <a:avLst/>
          </a:prstGeom>
          <a:noFill/>
          <a:ln w="9525" algn="ctr">
            <a:noFill/>
            <a:miter lim="800000"/>
            <a:headEnd/>
            <a:tailEnd/>
          </a:ln>
          <a:effectLst/>
        </p:spPr>
        <p:txBody>
          <a:bodyPr wrap="square">
            <a:spAutoFit/>
          </a:bodyPr>
          <a:lstStyle/>
          <a:p>
            <a:pPr algn="just"/>
            <a:r>
              <a:rPr lang="es-ES" b="1" dirty="0" smtClean="0">
                <a:solidFill>
                  <a:srgbClr val="EAEAEA"/>
                </a:solidFill>
              </a:rPr>
              <a:t> </a:t>
            </a:r>
            <a:r>
              <a:rPr lang="es-ES" b="1" dirty="0" smtClean="0">
                <a:solidFill>
                  <a:srgbClr val="EAEAEA"/>
                </a:solidFill>
              </a:rPr>
              <a:t>Procedimiento para efectuar un análisis de métodos y medios </a:t>
            </a:r>
            <a:endParaRPr lang="es-ES" b="1" dirty="0" smtClean="0">
              <a:solidFill>
                <a:srgbClr val="EAEAEA"/>
              </a:solidFill>
            </a:endParaRPr>
          </a:p>
          <a:p>
            <a:pPr algn="just"/>
            <a:endParaRPr lang="es-ES" b="1" dirty="0" smtClean="0">
              <a:solidFill>
                <a:srgbClr val="EAEAEA"/>
              </a:solidFill>
            </a:endParaRPr>
          </a:p>
          <a:p>
            <a:pPr algn="just"/>
            <a:r>
              <a:rPr lang="es-ES" b="1" dirty="0" smtClean="0">
                <a:solidFill>
                  <a:srgbClr val="EAEAEA"/>
                </a:solidFill>
              </a:rPr>
              <a:t>Se </a:t>
            </a:r>
            <a:r>
              <a:rPr lang="es-ES" b="1" dirty="0" smtClean="0">
                <a:solidFill>
                  <a:srgbClr val="EAEAEA"/>
                </a:solidFill>
              </a:rPr>
              <a:t>recomiendan las etapas siguientes para realizar un análisis de métodos y medios</a:t>
            </a:r>
            <a:r>
              <a:rPr lang="es-ES" b="1" dirty="0" smtClean="0">
                <a:solidFill>
                  <a:srgbClr val="EAEAEA"/>
                </a:solidFill>
              </a:rPr>
              <a:t>:</a:t>
            </a:r>
          </a:p>
          <a:p>
            <a:pPr algn="just"/>
            <a:endParaRPr lang="es-ES" b="1" dirty="0" smtClean="0">
              <a:solidFill>
                <a:srgbClr val="EAEAEA"/>
              </a:solidFill>
            </a:endParaRPr>
          </a:p>
          <a:p>
            <a:pPr marL="342900" lvl="0" indent="-342900" algn="just">
              <a:buAutoNum type="arabicParenR"/>
            </a:pPr>
            <a:r>
              <a:rPr lang="es-ES" b="1" dirty="0" smtClean="0">
                <a:solidFill>
                  <a:srgbClr val="EAEAEA"/>
                </a:solidFill>
              </a:rPr>
              <a:t>En </a:t>
            </a:r>
            <a:r>
              <a:rPr lang="es-ES" b="1" dirty="0" smtClean="0">
                <a:solidFill>
                  <a:srgbClr val="EAEAEA"/>
                </a:solidFill>
              </a:rPr>
              <a:t>la forma de identificación de métodos y medios, registrar el número de la función que estén analizando en el diagrama de funciones de bloques de </a:t>
            </a:r>
            <a:r>
              <a:rPr lang="es-ES" b="1" dirty="0" smtClean="0">
                <a:solidFill>
                  <a:srgbClr val="EAEAEA"/>
                </a:solidFill>
              </a:rPr>
              <a:t>operaciones</a:t>
            </a:r>
          </a:p>
          <a:p>
            <a:pPr marL="342900" lvl="0" indent="-342900" algn="just">
              <a:buAutoNum type="arabicParenR"/>
            </a:pPr>
            <a:endParaRPr lang="es-ES" b="1" dirty="0" smtClean="0">
              <a:solidFill>
                <a:srgbClr val="EAEAEA"/>
              </a:solidFill>
            </a:endParaRPr>
          </a:p>
          <a:p>
            <a:pPr marL="342900" lvl="0" indent="-342900" algn="just">
              <a:buAutoNum type="arabicParenR"/>
            </a:pPr>
            <a:r>
              <a:rPr lang="es-ES" b="1" dirty="0" smtClean="0">
                <a:solidFill>
                  <a:srgbClr val="EAEAEA"/>
                </a:solidFill>
              </a:rPr>
              <a:t> En </a:t>
            </a:r>
            <a:r>
              <a:rPr lang="es-ES" b="1" dirty="0" smtClean="0">
                <a:solidFill>
                  <a:srgbClr val="EAEAEA"/>
                </a:solidFill>
              </a:rPr>
              <a:t>los requisitos de ejecución , indicar los requisitos que debe satisfacer cualquier combinación de métodos y medios, para que pueda ser accesible.  Numerar esos requisitos alfanuméricamente para identificarlos en sus funciones adecuadas</a:t>
            </a:r>
            <a:r>
              <a:rPr lang="es-ES" b="1" dirty="0" smtClean="0">
                <a:solidFill>
                  <a:srgbClr val="EAEAEA"/>
                </a:solidFill>
              </a:rPr>
              <a:t>.</a:t>
            </a:r>
            <a:endParaRPr lang="es-ES" sz="2000" b="1" dirty="0" smtClean="0">
              <a:solidFill>
                <a:srgbClr val="EAEAEA"/>
              </a:solidFill>
            </a:endParaRPr>
          </a:p>
          <a:p>
            <a:pPr lvl="1"/>
            <a:r>
              <a:rPr lang="es-ES" sz="1600" dirty="0" smtClean="0"/>
              <a:t> </a:t>
            </a:r>
            <a:endParaRPr lang="es-E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40" name="AutoShape 4"/>
          <p:cNvSpPr>
            <a:spLocks noChangeArrowheads="1"/>
          </p:cNvSpPr>
          <p:nvPr/>
        </p:nvSpPr>
        <p:spPr bwMode="gray">
          <a:xfrm>
            <a:off x="1259632" y="1268760"/>
            <a:ext cx="6408712" cy="5256584"/>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14345" name="Picture 9" descr="Picture4"/>
          <p:cNvPicPr>
            <a:picLocks noChangeAspect="1" noChangeArrowheads="1"/>
          </p:cNvPicPr>
          <p:nvPr/>
        </p:nvPicPr>
        <p:blipFill>
          <a:blip r:embed="rId2" cstate="print"/>
          <a:srcRect/>
          <a:stretch>
            <a:fillRect/>
          </a:stretch>
        </p:blipFill>
        <p:spPr bwMode="auto">
          <a:xfrm>
            <a:off x="1331640" y="1340768"/>
            <a:ext cx="674688" cy="574675"/>
          </a:xfrm>
          <a:prstGeom prst="rect">
            <a:avLst/>
          </a:prstGeom>
          <a:noFill/>
        </p:spPr>
      </p:pic>
      <p:sp>
        <p:nvSpPr>
          <p:cNvPr id="14352" name="Text Box 16"/>
          <p:cNvSpPr txBox="1">
            <a:spLocks noChangeArrowheads="1"/>
          </p:cNvSpPr>
          <p:nvPr/>
        </p:nvSpPr>
        <p:spPr bwMode="gray">
          <a:xfrm>
            <a:off x="1547664" y="1875596"/>
            <a:ext cx="5760639" cy="3785652"/>
          </a:xfrm>
          <a:prstGeom prst="rect">
            <a:avLst/>
          </a:prstGeom>
          <a:noFill/>
          <a:ln w="9525" algn="ctr">
            <a:noFill/>
            <a:miter lim="800000"/>
            <a:headEnd/>
            <a:tailEnd/>
          </a:ln>
          <a:effectLst/>
        </p:spPr>
        <p:txBody>
          <a:bodyPr wrap="square">
            <a:spAutoFit/>
          </a:bodyPr>
          <a:lstStyle/>
          <a:p>
            <a:pPr lvl="0" algn="just"/>
            <a:r>
              <a:rPr lang="es-ES" sz="2000" b="1" dirty="0" smtClean="0">
                <a:solidFill>
                  <a:srgbClr val="EAEAEA"/>
                </a:solidFill>
              </a:rPr>
              <a:t>3) En </a:t>
            </a:r>
            <a:r>
              <a:rPr lang="es-ES" sz="2000" b="1" dirty="0" smtClean="0">
                <a:solidFill>
                  <a:srgbClr val="EAEAEA"/>
                </a:solidFill>
              </a:rPr>
              <a:t>posibilidades de métodos y medios, hacer una lista de todas las combinaciones de métodos y medios que satisfagan los requisitos de la lista anterior. Numeradas para que coincidan con la lista de requisitos</a:t>
            </a:r>
            <a:r>
              <a:rPr lang="es-ES" sz="2000" b="1" dirty="0" smtClean="0">
                <a:solidFill>
                  <a:srgbClr val="EAEAEA"/>
                </a:solidFill>
              </a:rPr>
              <a:t>.</a:t>
            </a:r>
          </a:p>
          <a:p>
            <a:pPr lvl="0" algn="just"/>
            <a:endParaRPr lang="es-ES" sz="2000" b="1" dirty="0" smtClean="0">
              <a:solidFill>
                <a:srgbClr val="EAEAEA"/>
              </a:solidFill>
            </a:endParaRPr>
          </a:p>
          <a:p>
            <a:pPr lvl="0" algn="just"/>
            <a:endParaRPr lang="es-MX" sz="2000" b="1" dirty="0" smtClean="0">
              <a:solidFill>
                <a:srgbClr val="EAEAEA"/>
              </a:solidFill>
            </a:endParaRPr>
          </a:p>
          <a:p>
            <a:pPr lvl="0" algn="just"/>
            <a:r>
              <a:rPr lang="es-MX" sz="2000" b="1" dirty="0" smtClean="0">
                <a:solidFill>
                  <a:srgbClr val="EAEAEA"/>
                </a:solidFill>
              </a:rPr>
              <a:t>4) </a:t>
            </a:r>
            <a:r>
              <a:rPr lang="es-ES" sz="2000" b="1" dirty="0" smtClean="0">
                <a:solidFill>
                  <a:srgbClr val="EAEAEA"/>
                </a:solidFill>
              </a:rPr>
              <a:t>Para </a:t>
            </a:r>
            <a:r>
              <a:rPr lang="es-ES" sz="2000" b="1" dirty="0" smtClean="0">
                <a:solidFill>
                  <a:srgbClr val="EAEAEA"/>
                </a:solidFill>
              </a:rPr>
              <a:t>cada combinación citada de métodos y medios , indicar las ventajas , por ejemplo, disponibilidad , el costo, el tiempo, la confiabilidad, la facilidad de transporte y la sencillez de utilización.</a:t>
            </a:r>
            <a:endParaRPr lang="es-ES" sz="2000" b="1" dirty="0">
              <a:solidFill>
                <a:srgbClr val="EAEAEA"/>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39" name="AutoShape 3"/>
          <p:cNvSpPr>
            <a:spLocks noChangeArrowheads="1"/>
          </p:cNvSpPr>
          <p:nvPr/>
        </p:nvSpPr>
        <p:spPr bwMode="gray">
          <a:xfrm>
            <a:off x="1115616" y="1340768"/>
            <a:ext cx="6840760" cy="5040560"/>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14351" name="Text Box 15"/>
          <p:cNvSpPr txBox="1">
            <a:spLocks noChangeArrowheads="1"/>
          </p:cNvSpPr>
          <p:nvPr/>
        </p:nvSpPr>
        <p:spPr bwMode="gray">
          <a:xfrm>
            <a:off x="1403648" y="1628800"/>
            <a:ext cx="6336704" cy="4493538"/>
          </a:xfrm>
          <a:prstGeom prst="rect">
            <a:avLst/>
          </a:prstGeom>
          <a:noFill/>
          <a:ln w="9525" algn="ctr">
            <a:noFill/>
            <a:miter lim="800000"/>
            <a:headEnd/>
            <a:tailEnd/>
          </a:ln>
          <a:effectLst/>
        </p:spPr>
        <p:txBody>
          <a:bodyPr wrap="square">
            <a:spAutoFit/>
          </a:bodyPr>
          <a:lstStyle/>
          <a:p>
            <a:pPr lvl="0"/>
            <a:r>
              <a:rPr lang="es-ES" b="1" dirty="0" smtClean="0">
                <a:solidFill>
                  <a:srgbClr val="EAEAEA"/>
                </a:solidFill>
              </a:rPr>
              <a:t>5) </a:t>
            </a:r>
            <a:r>
              <a:rPr lang="es-ES" b="1" dirty="0" smtClean="0">
                <a:solidFill>
                  <a:srgbClr val="EAEAEA"/>
                </a:solidFill>
              </a:rPr>
              <a:t>Como en la etapa 4, hacer una lista de todas las desventajas conocidas para cada una de las combinaciones citadas de métodos y medios</a:t>
            </a:r>
            <a:r>
              <a:rPr lang="es-ES" b="1" dirty="0" smtClean="0">
                <a:solidFill>
                  <a:srgbClr val="EAEAEA"/>
                </a:solidFill>
              </a:rPr>
              <a:t>.</a:t>
            </a:r>
          </a:p>
          <a:p>
            <a:pPr lvl="0"/>
            <a:endParaRPr lang="es-MX" b="1" dirty="0" smtClean="0">
              <a:solidFill>
                <a:srgbClr val="EAEAEA"/>
              </a:solidFill>
            </a:endParaRPr>
          </a:p>
          <a:p>
            <a:pPr lvl="0"/>
            <a:r>
              <a:rPr lang="es-MX" b="1" dirty="0" smtClean="0">
                <a:solidFill>
                  <a:srgbClr val="EAEAEA"/>
                </a:solidFill>
              </a:rPr>
              <a:t>6) </a:t>
            </a:r>
            <a:r>
              <a:rPr lang="es-ES" b="1" dirty="0" smtClean="0">
                <a:solidFill>
                  <a:srgbClr val="EAEAEA"/>
                </a:solidFill>
              </a:rPr>
              <a:t>Conservar </a:t>
            </a:r>
            <a:r>
              <a:rPr lang="es-ES" b="1" dirty="0" smtClean="0">
                <a:solidFill>
                  <a:srgbClr val="EAEAEA"/>
                </a:solidFill>
              </a:rPr>
              <a:t>la forma del análisis de métodos y medios con otras funciones afines. En un análisis “extenso”, es posible que se necesite un archivo para cada función del perfil de misión</a:t>
            </a:r>
            <a:r>
              <a:rPr lang="es-ES" b="1" dirty="0" smtClean="0">
                <a:solidFill>
                  <a:srgbClr val="EAEAEA"/>
                </a:solidFill>
              </a:rPr>
              <a:t>.</a:t>
            </a:r>
          </a:p>
          <a:p>
            <a:pPr lvl="0"/>
            <a:endParaRPr lang="es-MX" b="1" dirty="0" smtClean="0">
              <a:solidFill>
                <a:srgbClr val="EAEAEA"/>
              </a:solidFill>
            </a:endParaRPr>
          </a:p>
          <a:p>
            <a:pPr lvl="0"/>
            <a:r>
              <a:rPr lang="es-MX" b="1" dirty="0" smtClean="0">
                <a:solidFill>
                  <a:srgbClr val="EAEAEA"/>
                </a:solidFill>
              </a:rPr>
              <a:t>7)  </a:t>
            </a:r>
            <a:r>
              <a:rPr lang="es-ES" b="1" dirty="0" smtClean="0">
                <a:solidFill>
                  <a:srgbClr val="EAEAEA"/>
                </a:solidFill>
              </a:rPr>
              <a:t>Al </a:t>
            </a:r>
            <a:r>
              <a:rPr lang="es-ES" b="1" dirty="0" smtClean="0">
                <a:solidFill>
                  <a:srgbClr val="EAEAEA"/>
                </a:solidFill>
              </a:rPr>
              <a:t>complementar el análisis de métodos y medios (al nivel de análisis de tareas ) resumir el análisis de métodos y medios   en familias funcionales, como se relacionan con funciones de nivel superior (del perfil de misión) o de acuerdo a como pudieran relacionarse con otras funciones del nivel superior.</a:t>
            </a:r>
          </a:p>
          <a:p>
            <a:pPr lvl="1"/>
            <a:r>
              <a:rPr lang="es-ES" sz="1600" dirty="0" smtClean="0"/>
              <a:t> </a:t>
            </a:r>
            <a:endParaRPr lang="es-E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40" name="AutoShape 4"/>
          <p:cNvSpPr>
            <a:spLocks noChangeArrowheads="1"/>
          </p:cNvSpPr>
          <p:nvPr/>
        </p:nvSpPr>
        <p:spPr bwMode="gray">
          <a:xfrm>
            <a:off x="467544" y="1268760"/>
            <a:ext cx="7992888" cy="496855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14345" name="Picture 9" descr="Picture4"/>
          <p:cNvPicPr>
            <a:picLocks noChangeAspect="1" noChangeArrowheads="1"/>
          </p:cNvPicPr>
          <p:nvPr/>
        </p:nvPicPr>
        <p:blipFill>
          <a:blip r:embed="rId2" cstate="print"/>
          <a:srcRect/>
          <a:stretch>
            <a:fillRect/>
          </a:stretch>
        </p:blipFill>
        <p:spPr bwMode="auto">
          <a:xfrm>
            <a:off x="1331640" y="1340768"/>
            <a:ext cx="674688" cy="574675"/>
          </a:xfrm>
          <a:prstGeom prst="rect">
            <a:avLst/>
          </a:prstGeom>
          <a:noFill/>
        </p:spPr>
      </p:pic>
      <p:sp>
        <p:nvSpPr>
          <p:cNvPr id="14352" name="Text Box 16"/>
          <p:cNvSpPr txBox="1">
            <a:spLocks noChangeArrowheads="1"/>
          </p:cNvSpPr>
          <p:nvPr/>
        </p:nvSpPr>
        <p:spPr bwMode="gray">
          <a:xfrm>
            <a:off x="971600" y="1556792"/>
            <a:ext cx="6984776" cy="4093428"/>
          </a:xfrm>
          <a:prstGeom prst="rect">
            <a:avLst/>
          </a:prstGeom>
          <a:noFill/>
          <a:ln w="9525" algn="ctr">
            <a:noFill/>
            <a:miter lim="800000"/>
            <a:headEnd/>
            <a:tailEnd/>
          </a:ln>
          <a:effectLst/>
        </p:spPr>
        <p:txBody>
          <a:bodyPr wrap="square">
            <a:spAutoFit/>
          </a:bodyPr>
          <a:lstStyle/>
          <a:p>
            <a:pPr algn="just"/>
            <a:r>
              <a:rPr lang="es-ES" sz="2000" dirty="0" smtClean="0">
                <a:solidFill>
                  <a:srgbClr val="EAEAEA"/>
                </a:solidFill>
              </a:rPr>
              <a:t>El análisis de métodos y medios como un estudio de </a:t>
            </a:r>
            <a:r>
              <a:rPr lang="es-ES" sz="2000" dirty="0" smtClean="0">
                <a:solidFill>
                  <a:srgbClr val="EAEAEA"/>
                </a:solidFill>
              </a:rPr>
              <a:t>viabilidad</a:t>
            </a:r>
          </a:p>
          <a:p>
            <a:pPr algn="just"/>
            <a:endParaRPr lang="es-ES" sz="2000" dirty="0" smtClean="0">
              <a:solidFill>
                <a:srgbClr val="EAEAEA"/>
              </a:solidFill>
            </a:endParaRPr>
          </a:p>
          <a:p>
            <a:pPr algn="just"/>
            <a:r>
              <a:rPr lang="es-ES" sz="2000" dirty="0" smtClean="0">
                <a:solidFill>
                  <a:srgbClr val="EAEAEA"/>
                </a:solidFill>
              </a:rPr>
              <a:t>Sirve </a:t>
            </a:r>
            <a:r>
              <a:rPr lang="es-ES" sz="2000" dirty="0" smtClean="0">
                <a:solidFill>
                  <a:srgbClr val="EAEAEA"/>
                </a:solidFill>
              </a:rPr>
              <a:t>para varias funciones importantes. </a:t>
            </a:r>
            <a:endParaRPr lang="es-ES" sz="2000" dirty="0" smtClean="0">
              <a:solidFill>
                <a:srgbClr val="EAEAEA"/>
              </a:solidFill>
            </a:endParaRPr>
          </a:p>
          <a:p>
            <a:pPr algn="just"/>
            <a:endParaRPr lang="es-ES" sz="2000" dirty="0" smtClean="0">
              <a:solidFill>
                <a:srgbClr val="EAEAEA"/>
              </a:solidFill>
            </a:endParaRPr>
          </a:p>
          <a:p>
            <a:pPr algn="just"/>
            <a:r>
              <a:rPr lang="es-ES" sz="2000" dirty="0" smtClean="0">
                <a:solidFill>
                  <a:srgbClr val="EAEAEA"/>
                </a:solidFill>
              </a:rPr>
              <a:t>En </a:t>
            </a:r>
            <a:r>
              <a:rPr lang="es-ES" sz="2000" dirty="0" smtClean="0">
                <a:solidFill>
                  <a:srgbClr val="EAEAEA"/>
                </a:solidFill>
              </a:rPr>
              <a:t>primer lugar , determinan los posibles métodos y medios alternos (o estrategias o instrumentos )  e indica las ventajas y desventajas de cada uno de ellos , para cada requisito de ejecución o grupo de ellos </a:t>
            </a:r>
            <a:endParaRPr lang="es-ES" sz="2000" dirty="0" smtClean="0">
              <a:solidFill>
                <a:srgbClr val="EAEAEA"/>
              </a:solidFill>
            </a:endParaRPr>
          </a:p>
          <a:p>
            <a:pPr algn="just"/>
            <a:endParaRPr lang="es-ES" sz="2000" dirty="0" smtClean="0">
              <a:solidFill>
                <a:srgbClr val="EAEAEA"/>
              </a:solidFill>
            </a:endParaRPr>
          </a:p>
          <a:p>
            <a:pPr algn="just"/>
            <a:r>
              <a:rPr lang="es-ES" sz="2000" dirty="0" smtClean="0">
                <a:solidFill>
                  <a:srgbClr val="EAEAEA"/>
                </a:solidFill>
              </a:rPr>
              <a:t>En segundo lugar cuando se utiliza sobre la marcha como se describe en la figura 7,4 constituye un estudio de viabilidad. </a:t>
            </a:r>
            <a:endParaRPr lang="es-ES" sz="2000" b="1" dirty="0">
              <a:solidFill>
                <a:srgbClr val="EAEAEA"/>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39" name="AutoShape 3"/>
          <p:cNvSpPr>
            <a:spLocks noChangeArrowheads="1"/>
          </p:cNvSpPr>
          <p:nvPr/>
        </p:nvSpPr>
        <p:spPr bwMode="gray">
          <a:xfrm>
            <a:off x="1115616" y="1700808"/>
            <a:ext cx="6840760" cy="3456384"/>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14351" name="Text Box 15"/>
          <p:cNvSpPr txBox="1">
            <a:spLocks noChangeArrowheads="1"/>
          </p:cNvSpPr>
          <p:nvPr/>
        </p:nvSpPr>
        <p:spPr bwMode="gray">
          <a:xfrm>
            <a:off x="1403648" y="2276872"/>
            <a:ext cx="6336704" cy="2246769"/>
          </a:xfrm>
          <a:prstGeom prst="rect">
            <a:avLst/>
          </a:prstGeom>
          <a:noFill/>
          <a:ln w="9525" algn="ctr">
            <a:noFill/>
            <a:miter lim="800000"/>
            <a:headEnd/>
            <a:tailEnd/>
          </a:ln>
          <a:effectLst/>
        </p:spPr>
        <p:txBody>
          <a:bodyPr wrap="square">
            <a:spAutoFit/>
          </a:bodyPr>
          <a:lstStyle/>
          <a:p>
            <a:pPr lvl="0" algn="just"/>
            <a:r>
              <a:rPr lang="es-ES" sz="2000" b="1" dirty="0" smtClean="0">
                <a:solidFill>
                  <a:srgbClr val="EAEAEA"/>
                </a:solidFill>
              </a:rPr>
              <a:t> </a:t>
            </a:r>
            <a:r>
              <a:rPr lang="es-ES" sz="2000" b="1" dirty="0" smtClean="0">
                <a:solidFill>
                  <a:srgbClr val="EAEAEA"/>
                </a:solidFill>
              </a:rPr>
              <a:t>Una tercera función para la que sirve, consiste en que obliga en tener en cuenta las alternativas posibles para la solución de los problemas que se nos presenten ya que debemos hacer listas, siempre que sea posible, por lo menos de  dos combinaciones de métodos y medios para cada requisito de ejecución</a:t>
            </a:r>
            <a:r>
              <a:rPr lang="es-ES" sz="2000" b="1" dirty="0" smtClean="0">
                <a:solidFill>
                  <a:srgbClr val="EAEAEA"/>
                </a:solidFill>
              </a:rPr>
              <a:t>.</a:t>
            </a:r>
            <a:r>
              <a:rPr lang="es-ES" sz="2000" b="1" dirty="0" smtClean="0">
                <a:solidFill>
                  <a:srgbClr val="EAEAEA"/>
                </a:solidFill>
              </a:rPr>
              <a:t> </a:t>
            </a:r>
            <a:endParaRPr lang="es-ES" sz="2000" b="1" dirty="0">
              <a:solidFill>
                <a:srgbClr val="EAEAEA"/>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40" name="AutoShape 4"/>
          <p:cNvSpPr>
            <a:spLocks noChangeArrowheads="1"/>
          </p:cNvSpPr>
          <p:nvPr/>
        </p:nvSpPr>
        <p:spPr bwMode="gray">
          <a:xfrm>
            <a:off x="1259632" y="1268760"/>
            <a:ext cx="6408712" cy="5256584"/>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b="1" dirty="0">
              <a:solidFill>
                <a:srgbClr val="EAEAEA"/>
              </a:solidFill>
            </a:endParaRPr>
          </a:p>
        </p:txBody>
      </p:sp>
      <p:pic>
        <p:nvPicPr>
          <p:cNvPr id="14345" name="Picture 9" descr="Picture4"/>
          <p:cNvPicPr>
            <a:picLocks noChangeAspect="1" noChangeArrowheads="1"/>
          </p:cNvPicPr>
          <p:nvPr/>
        </p:nvPicPr>
        <p:blipFill>
          <a:blip r:embed="rId2" cstate="print"/>
          <a:srcRect/>
          <a:stretch>
            <a:fillRect/>
          </a:stretch>
        </p:blipFill>
        <p:spPr bwMode="auto">
          <a:xfrm>
            <a:off x="1331640" y="1340768"/>
            <a:ext cx="674688" cy="574675"/>
          </a:xfrm>
          <a:prstGeom prst="rect">
            <a:avLst/>
          </a:prstGeom>
          <a:noFill/>
        </p:spPr>
      </p:pic>
      <p:sp>
        <p:nvSpPr>
          <p:cNvPr id="14352" name="Text Box 16"/>
          <p:cNvSpPr txBox="1">
            <a:spLocks noChangeArrowheads="1"/>
          </p:cNvSpPr>
          <p:nvPr/>
        </p:nvSpPr>
        <p:spPr bwMode="gray">
          <a:xfrm>
            <a:off x="1403648" y="1855852"/>
            <a:ext cx="6118399" cy="4093428"/>
          </a:xfrm>
          <a:prstGeom prst="rect">
            <a:avLst/>
          </a:prstGeom>
          <a:noFill/>
          <a:ln w="9525" algn="ctr">
            <a:noFill/>
            <a:miter lim="800000"/>
            <a:headEnd/>
            <a:tailEnd/>
          </a:ln>
          <a:effectLst/>
        </p:spPr>
        <p:txBody>
          <a:bodyPr wrap="square">
            <a:spAutoFit/>
          </a:bodyPr>
          <a:lstStyle/>
          <a:p>
            <a:pPr algn="just"/>
            <a:r>
              <a:rPr lang="es-ES" sz="2000" b="1" dirty="0" smtClean="0">
                <a:solidFill>
                  <a:srgbClr val="EAEAEA"/>
                </a:solidFill>
              </a:rPr>
              <a:t>¿</a:t>
            </a:r>
            <a:r>
              <a:rPr lang="es-ES" sz="2000" b="1" dirty="0" smtClean="0">
                <a:solidFill>
                  <a:srgbClr val="EAEAEA"/>
                </a:solidFill>
              </a:rPr>
              <a:t> Análisis de costos y beneficios </a:t>
            </a:r>
          </a:p>
          <a:p>
            <a:pPr algn="just"/>
            <a:r>
              <a:rPr lang="es-ES" sz="2000" b="1" dirty="0" smtClean="0">
                <a:solidFill>
                  <a:srgbClr val="EAEAEA"/>
                </a:solidFill>
              </a:rPr>
              <a:t>El análisis de costos y beneficios no puede llevarse  a cabo  sin la adquisición previa de ciertos datos (para que el analista pueda tomar decisiones relativas a los métodos y medios alternos que se hayan identificado en el análisis de métodos y medios</a:t>
            </a:r>
            <a:r>
              <a:rPr lang="es-ES" sz="2000" b="1" dirty="0" smtClean="0">
                <a:solidFill>
                  <a:srgbClr val="EAEAEA"/>
                </a:solidFill>
              </a:rPr>
              <a:t>).</a:t>
            </a:r>
          </a:p>
          <a:p>
            <a:pPr algn="just"/>
            <a:endParaRPr lang="es-ES" sz="2000" b="1" dirty="0" smtClean="0">
              <a:solidFill>
                <a:srgbClr val="EAEAEA"/>
              </a:solidFill>
            </a:endParaRPr>
          </a:p>
          <a:p>
            <a:pPr algn="just"/>
            <a:r>
              <a:rPr lang="es-ES" sz="2000" b="1" dirty="0" smtClean="0">
                <a:solidFill>
                  <a:srgbClr val="EAEAEA"/>
                </a:solidFill>
              </a:rPr>
              <a:t>Cuando se hace una lista de las ventajas y desventajas debe dedicarse una atención especial a la determinación de variables y criterios que resultan valiosos para la toma de decisiones sobre costos y beneficios. </a:t>
            </a:r>
            <a:endParaRPr lang="es-ES" sz="2000" b="1" dirty="0">
              <a:solidFill>
                <a:srgbClr val="EAEAEA"/>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39" name="AutoShape 3"/>
          <p:cNvSpPr>
            <a:spLocks noChangeArrowheads="1"/>
          </p:cNvSpPr>
          <p:nvPr/>
        </p:nvSpPr>
        <p:spPr bwMode="gray">
          <a:xfrm>
            <a:off x="467544" y="1268760"/>
            <a:ext cx="7776864" cy="5184576"/>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14351" name="Text Box 15"/>
          <p:cNvSpPr txBox="1">
            <a:spLocks noChangeArrowheads="1"/>
          </p:cNvSpPr>
          <p:nvPr/>
        </p:nvSpPr>
        <p:spPr bwMode="gray">
          <a:xfrm>
            <a:off x="1187624" y="1412776"/>
            <a:ext cx="6336704" cy="400110"/>
          </a:xfrm>
          <a:prstGeom prst="rect">
            <a:avLst/>
          </a:prstGeom>
          <a:noFill/>
          <a:ln w="9525" algn="ctr">
            <a:noFill/>
            <a:miter lim="800000"/>
            <a:headEnd/>
            <a:tailEnd/>
          </a:ln>
          <a:effectLst/>
        </p:spPr>
        <p:txBody>
          <a:bodyPr wrap="square">
            <a:spAutoFit/>
          </a:bodyPr>
          <a:lstStyle/>
          <a:p>
            <a:pPr lvl="0" algn="just"/>
            <a:r>
              <a:rPr lang="es-ES" sz="2000" b="1" dirty="0" smtClean="0">
                <a:solidFill>
                  <a:srgbClr val="EAEAEA"/>
                </a:solidFill>
              </a:rPr>
              <a:t> Conclusiones </a:t>
            </a:r>
            <a:r>
              <a:rPr lang="es-ES" sz="2000" b="1" dirty="0" smtClean="0">
                <a:solidFill>
                  <a:srgbClr val="EAEAEA"/>
                </a:solidFill>
              </a:rPr>
              <a:t> </a:t>
            </a:r>
            <a:endParaRPr lang="es-ES" sz="2000" b="1" dirty="0">
              <a:solidFill>
                <a:srgbClr val="EAEAEA"/>
              </a:solidFill>
            </a:endParaRPr>
          </a:p>
        </p:txBody>
      </p:sp>
      <p:sp>
        <p:nvSpPr>
          <p:cNvPr id="5" name="Text Box 15"/>
          <p:cNvSpPr txBox="1">
            <a:spLocks noChangeArrowheads="1"/>
          </p:cNvSpPr>
          <p:nvPr/>
        </p:nvSpPr>
        <p:spPr bwMode="gray">
          <a:xfrm>
            <a:off x="971600" y="1841242"/>
            <a:ext cx="6984776" cy="5016758"/>
          </a:xfrm>
          <a:prstGeom prst="rect">
            <a:avLst/>
          </a:prstGeom>
          <a:noFill/>
          <a:ln w="9525" algn="ctr">
            <a:noFill/>
            <a:miter lim="800000"/>
            <a:headEnd/>
            <a:tailEnd/>
          </a:ln>
          <a:effectLst/>
        </p:spPr>
        <p:txBody>
          <a:bodyPr wrap="square">
            <a:spAutoFit/>
          </a:bodyPr>
          <a:lstStyle/>
          <a:p>
            <a:pPr algn="just"/>
            <a:r>
              <a:rPr lang="es-ES" sz="2000" b="1" dirty="0" smtClean="0">
                <a:solidFill>
                  <a:srgbClr val="EAEAEA"/>
                </a:solidFill>
              </a:rPr>
              <a:t> </a:t>
            </a:r>
            <a:r>
              <a:rPr lang="es-ES" sz="2000" b="1" dirty="0" smtClean="0">
                <a:solidFill>
                  <a:srgbClr val="EAEAEA"/>
                </a:solidFill>
              </a:rPr>
              <a:t>La evaluación de </a:t>
            </a:r>
            <a:r>
              <a:rPr lang="es-ES" sz="2000" b="1" dirty="0" err="1" smtClean="0">
                <a:solidFill>
                  <a:srgbClr val="EAEAEA"/>
                </a:solidFill>
              </a:rPr>
              <a:t>de</a:t>
            </a:r>
            <a:r>
              <a:rPr lang="es-ES" sz="2000" b="1" dirty="0" smtClean="0">
                <a:solidFill>
                  <a:srgbClr val="EAEAEA"/>
                </a:solidFill>
              </a:rPr>
              <a:t> necesidades y el análisis de sistemas, tal como se definen en este libro, son instrumentos para la planificación de sistemas educativos. . hacen  que partamos de una determinación formal de las necesidades  educativas (o carencias y lagunas ), que proporcionan información  relativa  a las necesidades que tienen mayor prioridad  o urgencia para que se emprenda una acción .</a:t>
            </a:r>
          </a:p>
          <a:p>
            <a:pPr algn="just"/>
            <a:r>
              <a:rPr lang="es-ES" sz="2000" b="1" dirty="0" smtClean="0">
                <a:solidFill>
                  <a:srgbClr val="EAEAEA"/>
                </a:solidFill>
              </a:rPr>
              <a:t>Finalmente  el análisis de métodos y medios nos proporciona una determinación de la viabilidad que nos indica:</a:t>
            </a:r>
          </a:p>
          <a:p>
            <a:pPr lvl="0" algn="just"/>
            <a:r>
              <a:rPr lang="es-ES" sz="2000" b="1" dirty="0" smtClean="0">
                <a:solidFill>
                  <a:srgbClr val="EAEAEA"/>
                </a:solidFill>
              </a:rPr>
              <a:t>Si son alcanzables los objetivos </a:t>
            </a:r>
          </a:p>
          <a:p>
            <a:pPr lvl="0" algn="just"/>
            <a:r>
              <a:rPr lang="es-ES" sz="2000" b="1" dirty="0" smtClean="0">
                <a:solidFill>
                  <a:srgbClr val="EAEAEA"/>
                </a:solidFill>
              </a:rPr>
              <a:t>Si existen  posibles estrategias e instrumentos para alcanzar cada uno de los números objetivos  que se requieren para la solución del problema. </a:t>
            </a:r>
          </a:p>
          <a:p>
            <a:pPr lvl="0" algn="just"/>
            <a:r>
              <a:rPr lang="es-ES" sz="2000" b="1" dirty="0" smtClean="0">
                <a:solidFill>
                  <a:srgbClr val="EAEAEA"/>
                </a:solidFill>
              </a:rPr>
              <a:t> </a:t>
            </a:r>
            <a:r>
              <a:rPr lang="es-ES" sz="2000" b="1" dirty="0" smtClean="0">
                <a:solidFill>
                  <a:srgbClr val="EAEAEA"/>
                </a:solidFill>
              </a:rPr>
              <a:t> </a:t>
            </a:r>
            <a:endParaRPr lang="es-ES" sz="2000" b="1" dirty="0">
              <a:solidFill>
                <a:srgbClr val="EAEAEA"/>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S" sz="3200" dirty="0" smtClean="0"/>
              <a:t>ANALIS DE  METODOS Y  MEDIOS </a:t>
            </a:r>
            <a:endParaRPr lang="es-ES" sz="3200" dirty="0"/>
          </a:p>
        </p:txBody>
      </p:sp>
      <p:sp>
        <p:nvSpPr>
          <p:cNvPr id="6147" name="AutoShape 3"/>
          <p:cNvSpPr>
            <a:spLocks noChangeArrowheads="1"/>
          </p:cNvSpPr>
          <p:nvPr/>
        </p:nvSpPr>
        <p:spPr bwMode="ltGray">
          <a:xfrm rot="5400000">
            <a:off x="-2422525" y="171132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tx2">
                  <a:gamma/>
                  <a:tint val="45490"/>
                  <a:invGamma/>
                  <a:alpha val="60001"/>
                </a:schemeClr>
              </a:gs>
              <a:gs pos="100000">
                <a:schemeClr val="tx2">
                  <a:alpha val="60001"/>
                </a:schemeClr>
              </a:gs>
            </a:gsLst>
            <a:lin ang="0" scaled="1"/>
          </a:gradFill>
          <a:ln w="9525" algn="ctr">
            <a:noFill/>
            <a:miter lim="800000"/>
            <a:headEnd/>
            <a:tailEnd/>
          </a:ln>
          <a:effectLst/>
        </p:spPr>
        <p:txBody>
          <a:bodyPr wrap="none" anchor="ctr"/>
          <a:lstStyle/>
          <a:p>
            <a:endParaRPr lang="es-ES"/>
          </a:p>
        </p:txBody>
      </p:sp>
      <p:sp>
        <p:nvSpPr>
          <p:cNvPr id="6149" name="AutoShape 5"/>
          <p:cNvSpPr>
            <a:spLocks noChangeArrowheads="1"/>
          </p:cNvSpPr>
          <p:nvPr/>
        </p:nvSpPr>
        <p:spPr bwMode="gray">
          <a:xfrm>
            <a:off x="3059832" y="4509120"/>
            <a:ext cx="4554314" cy="1152748"/>
          </a:xfrm>
          <a:prstGeom prst="roundRect">
            <a:avLst>
              <a:gd name="adj" fmla="val 50000"/>
            </a:avLst>
          </a:prstGeom>
          <a:noFill/>
          <a:ln w="28575" algn="ctr">
            <a:solidFill>
              <a:schemeClr val="folHlink"/>
            </a:solidFill>
            <a:round/>
            <a:headEnd/>
            <a:tailEnd/>
          </a:ln>
          <a:effectLst/>
        </p:spPr>
        <p:txBody>
          <a:bodyPr wrap="none" anchor="ctr"/>
          <a:lstStyle/>
          <a:p>
            <a:pPr eaLnBrk="0" hangingPunct="0"/>
            <a:r>
              <a:rPr lang="es-ES" b="1" dirty="0" smtClean="0"/>
              <a:t>afín de asegurarse el logro </a:t>
            </a:r>
            <a:endParaRPr lang="es-ES" b="1" dirty="0" smtClean="0"/>
          </a:p>
          <a:p>
            <a:pPr eaLnBrk="0" hangingPunct="0"/>
            <a:r>
              <a:rPr lang="es-ES" b="1" dirty="0" smtClean="0"/>
              <a:t>predecible </a:t>
            </a:r>
            <a:r>
              <a:rPr lang="es-ES" b="1" dirty="0" smtClean="0"/>
              <a:t>del objetivo de la misión.</a:t>
            </a:r>
            <a:endParaRPr lang="en-US" b="1" dirty="0"/>
          </a:p>
        </p:txBody>
      </p:sp>
      <p:sp>
        <p:nvSpPr>
          <p:cNvPr id="6150" name="AutoShape 6"/>
          <p:cNvSpPr>
            <a:spLocks noChangeArrowheads="1"/>
          </p:cNvSpPr>
          <p:nvPr/>
        </p:nvSpPr>
        <p:spPr bwMode="gray">
          <a:xfrm>
            <a:off x="2438400" y="3695700"/>
            <a:ext cx="4419600" cy="508000"/>
          </a:xfrm>
          <a:prstGeom prst="roundRect">
            <a:avLst>
              <a:gd name="adj" fmla="val 50000"/>
            </a:avLst>
          </a:prstGeom>
          <a:noFill/>
          <a:ln w="28575" algn="ctr">
            <a:solidFill>
              <a:schemeClr val="folHlink"/>
            </a:solidFill>
            <a:round/>
            <a:headEnd/>
            <a:tailEnd/>
          </a:ln>
          <a:effectLst/>
        </p:spPr>
        <p:txBody>
          <a:bodyPr wrap="none" anchor="ctr"/>
          <a:lstStyle/>
          <a:p>
            <a:pPr eaLnBrk="0" hangingPunct="0"/>
            <a:r>
              <a:rPr lang="en-US" b="1" dirty="0" smtClean="0">
                <a:solidFill>
                  <a:srgbClr val="000000"/>
                </a:solidFill>
              </a:rPr>
              <a:t>Tares </a:t>
            </a:r>
            <a:endParaRPr lang="en-US" b="1" dirty="0"/>
          </a:p>
        </p:txBody>
      </p:sp>
      <p:sp>
        <p:nvSpPr>
          <p:cNvPr id="6151" name="AutoShape 7"/>
          <p:cNvSpPr>
            <a:spLocks noChangeArrowheads="1"/>
          </p:cNvSpPr>
          <p:nvPr/>
        </p:nvSpPr>
        <p:spPr bwMode="gray">
          <a:xfrm>
            <a:off x="2286000" y="2827338"/>
            <a:ext cx="4419600" cy="508000"/>
          </a:xfrm>
          <a:prstGeom prst="roundRect">
            <a:avLst>
              <a:gd name="adj" fmla="val 50000"/>
            </a:avLst>
          </a:prstGeom>
          <a:noFill/>
          <a:ln w="28575" algn="ctr">
            <a:solidFill>
              <a:schemeClr val="folHlink"/>
            </a:solidFill>
            <a:round/>
            <a:headEnd/>
            <a:tailEnd/>
          </a:ln>
          <a:effectLst/>
        </p:spPr>
        <p:txBody>
          <a:bodyPr wrap="none" anchor="ctr"/>
          <a:lstStyle/>
          <a:p>
            <a:pPr eaLnBrk="0" hangingPunct="0"/>
            <a:r>
              <a:rPr lang="es-MX" b="1" dirty="0" smtClean="0"/>
              <a:t>Funciones</a:t>
            </a:r>
            <a:endParaRPr lang="en-US" b="1" dirty="0"/>
          </a:p>
        </p:txBody>
      </p:sp>
      <p:sp>
        <p:nvSpPr>
          <p:cNvPr id="6152" name="AutoShape 8"/>
          <p:cNvSpPr>
            <a:spLocks noChangeArrowheads="1"/>
          </p:cNvSpPr>
          <p:nvPr/>
        </p:nvSpPr>
        <p:spPr bwMode="gray">
          <a:xfrm>
            <a:off x="1765300" y="2057400"/>
            <a:ext cx="4419600" cy="508000"/>
          </a:xfrm>
          <a:prstGeom prst="roundRect">
            <a:avLst>
              <a:gd name="adj" fmla="val 50000"/>
            </a:avLst>
          </a:prstGeom>
          <a:noFill/>
          <a:ln w="28575" algn="ctr">
            <a:solidFill>
              <a:schemeClr val="folHlink"/>
            </a:solidFill>
            <a:round/>
            <a:headEnd/>
            <a:tailEnd/>
          </a:ln>
          <a:effectLst/>
        </p:spPr>
        <p:txBody>
          <a:bodyPr wrap="none" anchor="ctr"/>
          <a:lstStyle/>
          <a:p>
            <a:pPr eaLnBrk="0" hangingPunct="0"/>
            <a:r>
              <a:rPr lang="es-ES" b="1" dirty="0" smtClean="0">
                <a:solidFill>
                  <a:srgbClr val="000000"/>
                </a:solidFill>
              </a:rPr>
              <a:t>M</a:t>
            </a:r>
            <a:r>
              <a:rPr lang="es-ES" b="1" dirty="0" smtClean="0">
                <a:solidFill>
                  <a:srgbClr val="000000"/>
                </a:solidFill>
              </a:rPr>
              <a:t>isiones</a:t>
            </a:r>
            <a:endParaRPr lang="en-US" b="1" dirty="0">
              <a:solidFill>
                <a:srgbClr val="000000"/>
              </a:solidFill>
            </a:endParaRPr>
          </a:p>
        </p:txBody>
      </p:sp>
      <p:grpSp>
        <p:nvGrpSpPr>
          <p:cNvPr id="6153" name="Group 9"/>
          <p:cNvGrpSpPr>
            <a:grpSpLocks/>
          </p:cNvGrpSpPr>
          <p:nvPr/>
        </p:nvGrpSpPr>
        <p:grpSpPr bwMode="auto">
          <a:xfrm>
            <a:off x="1447800" y="2146300"/>
            <a:ext cx="381000" cy="381000"/>
            <a:chOff x="2078" y="1680"/>
            <a:chExt cx="1615" cy="1615"/>
          </a:xfrm>
        </p:grpSpPr>
        <p:sp>
          <p:nvSpPr>
            <p:cNvPr id="6154"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s-ES"/>
            </a:p>
          </p:txBody>
        </p:sp>
        <p:sp>
          <p:nvSpPr>
            <p:cNvPr id="6155"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s-ES"/>
            </a:p>
          </p:txBody>
        </p:sp>
        <p:sp>
          <p:nvSpPr>
            <p:cNvPr id="6156"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s-ES"/>
            </a:p>
          </p:txBody>
        </p:sp>
        <p:sp>
          <p:nvSpPr>
            <p:cNvPr id="6157" name="Oval 13"/>
            <p:cNvSpPr>
              <a:spLocks noChangeArrowheads="1"/>
            </p:cNvSpPr>
            <p:nvPr/>
          </p:nvSpPr>
          <p:spPr bwMode="gray">
            <a:xfrm>
              <a:off x="2254" y="1856"/>
              <a:ext cx="1262" cy="1264"/>
            </a:xfrm>
            <a:prstGeom prst="ellipse">
              <a:avLst/>
            </a:prstGeom>
            <a:gradFill rotWithShape="1">
              <a:gsLst>
                <a:gs pos="0">
                  <a:schemeClr val="hlink">
                    <a:gamma/>
                    <a:shade val="0"/>
                    <a:invGamma/>
                  </a:schemeClr>
                </a:gs>
                <a:gs pos="100000">
                  <a:schemeClr val="hlink"/>
                </a:gs>
              </a:gsLst>
              <a:lin ang="2700000" scaled="1"/>
            </a:gradFill>
            <a:ln w="38100" algn="ctr">
              <a:noFill/>
              <a:round/>
              <a:headEnd/>
              <a:tailEnd/>
            </a:ln>
            <a:effectLst/>
          </p:spPr>
          <p:txBody>
            <a:bodyPr wrap="none" anchor="ctr">
              <a:spAutoFit/>
            </a:bodyPr>
            <a:lstStyle/>
            <a:p>
              <a:endParaRPr lang="es-ES"/>
            </a:p>
          </p:txBody>
        </p:sp>
        <p:sp>
          <p:nvSpPr>
            <p:cNvPr id="6158"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s-ES"/>
            </a:p>
          </p:txBody>
        </p:sp>
        <p:sp>
          <p:nvSpPr>
            <p:cNvPr id="6159" name="Oval 15"/>
            <p:cNvSpPr>
              <a:spLocks noChangeArrowheads="1"/>
            </p:cNvSpPr>
            <p:nvPr/>
          </p:nvSpPr>
          <p:spPr bwMode="gray">
            <a:xfrm>
              <a:off x="2337" y="1939"/>
              <a:ext cx="1096" cy="1098"/>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endParaRPr lang="es-ES"/>
            </a:p>
          </p:txBody>
        </p:sp>
      </p:grpSp>
      <p:grpSp>
        <p:nvGrpSpPr>
          <p:cNvPr id="6160" name="Group 16"/>
          <p:cNvGrpSpPr>
            <a:grpSpLocks/>
          </p:cNvGrpSpPr>
          <p:nvPr/>
        </p:nvGrpSpPr>
        <p:grpSpPr bwMode="auto">
          <a:xfrm>
            <a:off x="1981200" y="2933700"/>
            <a:ext cx="381000" cy="381000"/>
            <a:chOff x="2078" y="1680"/>
            <a:chExt cx="1615" cy="1615"/>
          </a:xfrm>
        </p:grpSpPr>
        <p:sp>
          <p:nvSpPr>
            <p:cNvPr id="6161"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s-ES"/>
            </a:p>
          </p:txBody>
        </p:sp>
        <p:sp>
          <p:nvSpPr>
            <p:cNvPr id="6162"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s-ES"/>
            </a:p>
          </p:txBody>
        </p:sp>
        <p:sp>
          <p:nvSpPr>
            <p:cNvPr id="6163"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s-ES"/>
            </a:p>
          </p:txBody>
        </p:sp>
        <p:sp>
          <p:nvSpPr>
            <p:cNvPr id="6164" name="Oval 20"/>
            <p:cNvSpPr>
              <a:spLocks noChangeArrowheads="1"/>
            </p:cNvSpPr>
            <p:nvPr/>
          </p:nvSpPr>
          <p:spPr bwMode="gray">
            <a:xfrm>
              <a:off x="2254" y="1856"/>
              <a:ext cx="1262" cy="1264"/>
            </a:xfrm>
            <a:prstGeom prst="ellipse">
              <a:avLst/>
            </a:prstGeom>
            <a:gradFill rotWithShape="1">
              <a:gsLst>
                <a:gs pos="0">
                  <a:schemeClr val="accent2">
                    <a:gamma/>
                    <a:shade val="0"/>
                    <a:invGamma/>
                  </a:schemeClr>
                </a:gs>
                <a:gs pos="100000">
                  <a:schemeClr val="accent2"/>
                </a:gs>
              </a:gsLst>
              <a:lin ang="2700000" scaled="1"/>
            </a:gradFill>
            <a:ln w="38100" algn="ctr">
              <a:noFill/>
              <a:round/>
              <a:headEnd/>
              <a:tailEnd/>
            </a:ln>
            <a:effectLst/>
          </p:spPr>
          <p:txBody>
            <a:bodyPr wrap="none" anchor="ctr">
              <a:spAutoFit/>
            </a:bodyPr>
            <a:lstStyle/>
            <a:p>
              <a:endParaRPr lang="es-ES"/>
            </a:p>
          </p:txBody>
        </p:sp>
        <p:sp>
          <p:nvSpPr>
            <p:cNvPr id="6165"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s-ES"/>
            </a:p>
          </p:txBody>
        </p:sp>
        <p:sp>
          <p:nvSpPr>
            <p:cNvPr id="6166" name="Oval 22"/>
            <p:cNvSpPr>
              <a:spLocks noChangeArrowheads="1"/>
            </p:cNvSpPr>
            <p:nvPr/>
          </p:nvSpPr>
          <p:spPr bwMode="gray">
            <a:xfrm>
              <a:off x="2337" y="1939"/>
              <a:ext cx="1096" cy="1098"/>
            </a:xfrm>
            <a:prstGeom prst="ellipse">
              <a:avLst/>
            </a:prstGeom>
            <a:gradFill rotWithShape="1">
              <a:gsLst>
                <a:gs pos="0">
                  <a:schemeClr val="accent2"/>
                </a:gs>
                <a:gs pos="100000">
                  <a:schemeClr val="accent2">
                    <a:gamma/>
                    <a:shade val="48627"/>
                    <a:invGamma/>
                  </a:schemeClr>
                </a:gs>
              </a:gsLst>
              <a:lin ang="2700000" scaled="1"/>
            </a:gradFill>
            <a:ln w="38100" algn="ctr">
              <a:noFill/>
              <a:round/>
              <a:headEnd/>
              <a:tailEnd/>
            </a:ln>
            <a:effectLst/>
          </p:spPr>
          <p:txBody>
            <a:bodyPr anchor="ctr">
              <a:spAutoFit/>
            </a:bodyPr>
            <a:lstStyle/>
            <a:p>
              <a:endParaRPr lang="es-ES"/>
            </a:p>
          </p:txBody>
        </p:sp>
      </p:grpSp>
      <p:grpSp>
        <p:nvGrpSpPr>
          <p:cNvPr id="6167" name="Group 23"/>
          <p:cNvGrpSpPr>
            <a:grpSpLocks/>
          </p:cNvGrpSpPr>
          <p:nvPr/>
        </p:nvGrpSpPr>
        <p:grpSpPr bwMode="auto">
          <a:xfrm>
            <a:off x="2133600" y="3771900"/>
            <a:ext cx="381000" cy="381000"/>
            <a:chOff x="2078" y="1680"/>
            <a:chExt cx="1615" cy="1615"/>
          </a:xfrm>
        </p:grpSpPr>
        <p:sp>
          <p:nvSpPr>
            <p:cNvPr id="6168" name="Oval 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s-ES"/>
            </a:p>
          </p:txBody>
        </p:sp>
        <p:sp>
          <p:nvSpPr>
            <p:cNvPr id="6169" name="Oval 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s-ES"/>
            </a:p>
          </p:txBody>
        </p:sp>
        <p:sp>
          <p:nvSpPr>
            <p:cNvPr id="6170" name="Oval 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s-ES"/>
            </a:p>
          </p:txBody>
        </p:sp>
        <p:sp>
          <p:nvSpPr>
            <p:cNvPr id="6171" name="Oval 27"/>
            <p:cNvSpPr>
              <a:spLocks noChangeArrowheads="1"/>
            </p:cNvSpPr>
            <p:nvPr/>
          </p:nvSpPr>
          <p:spPr bwMode="gray">
            <a:xfrm>
              <a:off x="2254" y="1856"/>
              <a:ext cx="1262" cy="1264"/>
            </a:xfrm>
            <a:prstGeom prst="ellipse">
              <a:avLst/>
            </a:prstGeom>
            <a:gradFill rotWithShape="1">
              <a:gsLst>
                <a:gs pos="0">
                  <a:schemeClr val="accent1"/>
                </a:gs>
                <a:gs pos="100000">
                  <a:schemeClr val="accent1">
                    <a:gamma/>
                    <a:shade val="46275"/>
                    <a:invGamma/>
                  </a:schemeClr>
                </a:gs>
              </a:gsLst>
              <a:lin ang="5400000" scaled="1"/>
            </a:gradFill>
            <a:ln w="38100" algn="ctr">
              <a:noFill/>
              <a:round/>
              <a:headEnd/>
              <a:tailEnd/>
            </a:ln>
            <a:effectLst/>
          </p:spPr>
          <p:txBody>
            <a:bodyPr wrap="none" anchor="ctr">
              <a:spAutoFit/>
            </a:bodyPr>
            <a:lstStyle/>
            <a:p>
              <a:endParaRPr lang="es-ES"/>
            </a:p>
          </p:txBody>
        </p:sp>
        <p:sp>
          <p:nvSpPr>
            <p:cNvPr id="6172" name="Oval 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s-ES"/>
            </a:p>
          </p:txBody>
        </p:sp>
        <p:sp>
          <p:nvSpPr>
            <p:cNvPr id="6173" name="Oval 29"/>
            <p:cNvSpPr>
              <a:spLocks noChangeArrowheads="1"/>
            </p:cNvSpPr>
            <p:nvPr/>
          </p:nvSpPr>
          <p:spPr bwMode="gray">
            <a:xfrm>
              <a:off x="2337" y="1939"/>
              <a:ext cx="1096" cy="1098"/>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endParaRPr lang="es-ES"/>
            </a:p>
          </p:txBody>
        </p:sp>
      </p:grpSp>
      <p:grpSp>
        <p:nvGrpSpPr>
          <p:cNvPr id="6174" name="Group 30"/>
          <p:cNvGrpSpPr>
            <a:grpSpLocks/>
          </p:cNvGrpSpPr>
          <p:nvPr/>
        </p:nvGrpSpPr>
        <p:grpSpPr bwMode="auto">
          <a:xfrm>
            <a:off x="2057400" y="4610100"/>
            <a:ext cx="381000" cy="381000"/>
            <a:chOff x="2078" y="1680"/>
            <a:chExt cx="1615" cy="1615"/>
          </a:xfrm>
        </p:grpSpPr>
        <p:sp>
          <p:nvSpPr>
            <p:cNvPr id="6175"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s-ES"/>
            </a:p>
          </p:txBody>
        </p:sp>
        <p:sp>
          <p:nvSpPr>
            <p:cNvPr id="6176"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s-ES"/>
            </a:p>
          </p:txBody>
        </p:sp>
        <p:sp>
          <p:nvSpPr>
            <p:cNvPr id="6177"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s-ES"/>
            </a:p>
          </p:txBody>
        </p:sp>
        <p:sp>
          <p:nvSpPr>
            <p:cNvPr id="6178"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s-ES"/>
            </a:p>
          </p:txBody>
        </p:sp>
        <p:sp>
          <p:nvSpPr>
            <p:cNvPr id="6179"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s-ES"/>
            </a:p>
          </p:txBody>
        </p:sp>
        <p:sp>
          <p:nvSpPr>
            <p:cNvPr id="6180" name="Oval 36"/>
            <p:cNvSpPr>
              <a:spLocks noChangeArrowheads="1"/>
            </p:cNvSpPr>
            <p:nvPr/>
          </p:nvSpPr>
          <p:spPr bwMode="gray">
            <a:xfrm>
              <a:off x="2337" y="1939"/>
              <a:ext cx="1096" cy="1098"/>
            </a:xfrm>
            <a:prstGeom prst="ellipse">
              <a:avLst/>
            </a:prstGeom>
            <a:gradFill rotWithShape="1">
              <a:gsLst>
                <a:gs pos="0">
                  <a:schemeClr val="folHlink"/>
                </a:gs>
                <a:gs pos="100000">
                  <a:schemeClr val="folHlink">
                    <a:gamma/>
                    <a:shade val="48627"/>
                    <a:invGamma/>
                  </a:schemeClr>
                </a:gs>
              </a:gsLst>
              <a:lin ang="2700000" scaled="1"/>
            </a:gradFill>
            <a:ln w="38100" algn="ctr">
              <a:noFill/>
              <a:round/>
              <a:headEnd/>
              <a:tailEnd/>
            </a:ln>
            <a:effectLst/>
          </p:spPr>
          <p:txBody>
            <a:bodyPr anchor="ctr">
              <a:spAutoFit/>
            </a:bodyPr>
            <a:lstStyle/>
            <a:p>
              <a:endParaRPr lang="es-ES"/>
            </a:p>
          </p:txBody>
        </p:sp>
      </p:grpSp>
      <p:grpSp>
        <p:nvGrpSpPr>
          <p:cNvPr id="6181" name="Group 37"/>
          <p:cNvGrpSpPr>
            <a:grpSpLocks/>
          </p:cNvGrpSpPr>
          <p:nvPr/>
        </p:nvGrpSpPr>
        <p:grpSpPr bwMode="auto">
          <a:xfrm>
            <a:off x="2555776" y="5013176"/>
            <a:ext cx="355600" cy="381000"/>
            <a:chOff x="2078" y="1680"/>
            <a:chExt cx="1615" cy="1615"/>
          </a:xfrm>
        </p:grpSpPr>
        <p:sp>
          <p:nvSpPr>
            <p:cNvPr id="6182"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s-ES"/>
            </a:p>
          </p:txBody>
        </p:sp>
        <p:sp>
          <p:nvSpPr>
            <p:cNvPr id="6183"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s-ES"/>
            </a:p>
          </p:txBody>
        </p:sp>
        <p:sp>
          <p:nvSpPr>
            <p:cNvPr id="6184"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s-ES"/>
            </a:p>
          </p:txBody>
        </p:sp>
        <p:sp>
          <p:nvSpPr>
            <p:cNvPr id="6185"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s-ES"/>
            </a:p>
          </p:txBody>
        </p:sp>
        <p:sp>
          <p:nvSpPr>
            <p:cNvPr id="6186"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s-ES"/>
            </a:p>
          </p:txBody>
        </p:sp>
        <p:sp>
          <p:nvSpPr>
            <p:cNvPr id="6187" name="Oval 43"/>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s-ES"/>
            </a:p>
          </p:txBody>
        </p:sp>
      </p:grpSp>
      <p:sp>
        <p:nvSpPr>
          <p:cNvPr id="6188" name="Text Box 44"/>
          <p:cNvSpPr txBox="1">
            <a:spLocks noChangeArrowheads="1"/>
          </p:cNvSpPr>
          <p:nvPr/>
        </p:nvSpPr>
        <p:spPr bwMode="black">
          <a:xfrm>
            <a:off x="76200" y="3506788"/>
            <a:ext cx="1673225" cy="2246769"/>
          </a:xfrm>
          <a:prstGeom prst="rect">
            <a:avLst/>
          </a:prstGeom>
          <a:noFill/>
          <a:ln w="9525" algn="ctr">
            <a:noFill/>
            <a:miter lim="800000"/>
            <a:headEnd/>
            <a:tailEnd/>
          </a:ln>
          <a:effectLst/>
        </p:spPr>
        <p:txBody>
          <a:bodyPr>
            <a:spAutoFit/>
          </a:bodyPr>
          <a:lstStyle/>
          <a:p>
            <a:pPr algn="ctr">
              <a:spcBef>
                <a:spcPct val="50000"/>
              </a:spcBef>
            </a:pPr>
            <a:r>
              <a:rPr lang="en-US" sz="2800" b="1" dirty="0">
                <a:solidFill>
                  <a:srgbClr val="080808"/>
                </a:solidFill>
                <a:effectLst>
                  <a:outerShdw blurRad="38100" dist="38100" dir="2700000" algn="tl">
                    <a:srgbClr val="C0C0C0"/>
                  </a:outerShdw>
                </a:effectLst>
              </a:rPr>
              <a:t> </a:t>
            </a:r>
            <a:r>
              <a:rPr lang="es-ES" sz="2800" dirty="0" smtClean="0"/>
              <a:t>EL  </a:t>
            </a:r>
            <a:r>
              <a:rPr lang="es-ES" sz="2800" dirty="0" smtClean="0"/>
              <a:t>Análisis del Planificador</a:t>
            </a:r>
            <a:endParaRPr lang="en-US" sz="2800" b="1" dirty="0">
              <a:solidFill>
                <a:srgbClr val="080808"/>
              </a:solidFill>
              <a:effectLst>
                <a:outerShdw blurRad="38100" dist="38100" dir="2700000" algn="tl">
                  <a:srgbClr val="C0C0C0"/>
                </a:outerShdw>
              </a:effectLst>
            </a:endParaRPr>
          </a:p>
        </p:txBody>
      </p:sp>
      <p:pic>
        <p:nvPicPr>
          <p:cNvPr id="6189" name="Picture 45" descr="1"/>
          <p:cNvPicPr>
            <a:picLocks noChangeAspect="1" noChangeArrowheads="1"/>
          </p:cNvPicPr>
          <p:nvPr/>
        </p:nvPicPr>
        <p:blipFill>
          <a:blip r:embed="rId3" cstate="print"/>
          <a:srcRect/>
          <a:stretch>
            <a:fillRect/>
          </a:stretch>
        </p:blipFill>
        <p:spPr bwMode="auto">
          <a:xfrm>
            <a:off x="7246938" y="4267200"/>
            <a:ext cx="1897062" cy="2605088"/>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3048000" y="4848225"/>
            <a:ext cx="6029325" cy="944563"/>
          </a:xfrm>
        </p:spPr>
        <p:txBody>
          <a:bodyPr/>
          <a:lstStyle/>
          <a:p>
            <a:r>
              <a:rPr lang="en-US" sz="6000" dirty="0" smtClean="0"/>
              <a:t>Gracias!</a:t>
            </a:r>
            <a:endParaRPr lang="en-US" sz="6000" dirty="0"/>
          </a:p>
        </p:txBody>
      </p:sp>
      <p:sp>
        <p:nvSpPr>
          <p:cNvPr id="36870" name="Rectangle 6"/>
          <p:cNvSpPr>
            <a:spLocks noChangeArrowheads="1"/>
          </p:cNvSpPr>
          <p:nvPr/>
        </p:nvSpPr>
        <p:spPr bwMode="gray">
          <a:xfrm>
            <a:off x="4298950" y="5854700"/>
            <a:ext cx="74613" cy="152400"/>
          </a:xfrm>
          <a:prstGeom prst="rect">
            <a:avLst/>
          </a:prstGeom>
          <a:solidFill>
            <a:schemeClr val="tx2"/>
          </a:solidFill>
          <a:ln w="9525">
            <a:noFill/>
            <a:miter lim="800000"/>
            <a:headEnd/>
            <a:tailEnd/>
          </a:ln>
          <a:effectLst/>
        </p:spPr>
        <p:txBody>
          <a:bodyPr wrap="none" anchor="ctr"/>
          <a:lstStyle/>
          <a:p>
            <a:endParaRPr lang="es-ES"/>
          </a:p>
        </p:txBody>
      </p:sp>
      <p:sp>
        <p:nvSpPr>
          <p:cNvPr id="6" name="5 CuadroTexto"/>
          <p:cNvSpPr txBox="1"/>
          <p:nvPr/>
        </p:nvSpPr>
        <p:spPr>
          <a:xfrm>
            <a:off x="7236296" y="1"/>
            <a:ext cx="1907704" cy="1015663"/>
          </a:xfrm>
          <a:prstGeom prst="rect">
            <a:avLst/>
          </a:prstGeom>
          <a:solidFill>
            <a:schemeClr val="bg1"/>
          </a:solidFill>
        </p:spPr>
        <p:txBody>
          <a:bodyPr wrap="square" rtlCol="0">
            <a:spAutoFit/>
          </a:bodyPr>
          <a:lstStyle/>
          <a:p>
            <a:pPr algn="ctr"/>
            <a:r>
              <a:rPr lang="es-MX" sz="6000" b="1" dirty="0" smtClean="0">
                <a:solidFill>
                  <a:srgbClr val="C00000"/>
                </a:solidFill>
              </a:rPr>
              <a:t>UVM</a:t>
            </a:r>
            <a:endParaRPr lang="es-ES" sz="6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7171" name="Rectangle 3"/>
          <p:cNvSpPr>
            <a:spLocks noGrp="1" noChangeArrowheads="1"/>
          </p:cNvSpPr>
          <p:nvPr>
            <p:ph type="body" idx="1"/>
          </p:nvPr>
        </p:nvSpPr>
        <p:spPr>
          <a:xfrm>
            <a:off x="683568" y="1628800"/>
            <a:ext cx="7270750" cy="2987675"/>
          </a:xfrm>
        </p:spPr>
        <p:txBody>
          <a:bodyPr/>
          <a:lstStyle/>
          <a:p>
            <a:pPr algn="just"/>
            <a:r>
              <a:rPr lang="es-ES" sz="2800" dirty="0" smtClean="0"/>
              <a:t>El planificador de sistemas no solo desea identificar lo que debe hacerse y en que orden , si no que , a fin </a:t>
            </a:r>
            <a:r>
              <a:rPr lang="es-ES" sz="2800" dirty="0" smtClean="0"/>
              <a:t>de cuentas, </a:t>
            </a:r>
            <a:r>
              <a:rPr lang="es-ES" sz="2800" dirty="0" smtClean="0"/>
              <a:t>quiere tener la posibilidad de seleccionar el mejor método posible</a:t>
            </a:r>
            <a:r>
              <a:rPr lang="es-ES" sz="2800" dirty="0" smtClean="0"/>
              <a:t>.</a:t>
            </a:r>
            <a:endParaRPr lang="en-US" sz="2200" dirty="0"/>
          </a:p>
        </p:txBody>
      </p:sp>
      <p:pic>
        <p:nvPicPr>
          <p:cNvPr id="7173" name="Picture 5" descr="1"/>
          <p:cNvPicPr>
            <a:picLocks noChangeAspect="1" noChangeArrowheads="1"/>
          </p:cNvPicPr>
          <p:nvPr/>
        </p:nvPicPr>
        <p:blipFill>
          <a:blip r:embed="rId2" cstate="print"/>
          <a:srcRect/>
          <a:stretch>
            <a:fillRect/>
          </a:stretch>
        </p:blipFill>
        <p:spPr bwMode="auto">
          <a:xfrm>
            <a:off x="7524750" y="4648200"/>
            <a:ext cx="1619250" cy="22240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8195" name="AutoShape 3"/>
          <p:cNvSpPr>
            <a:spLocks noChangeArrowheads="1"/>
          </p:cNvSpPr>
          <p:nvPr/>
        </p:nvSpPr>
        <p:spPr bwMode="invGray">
          <a:xfrm>
            <a:off x="899592" y="2564904"/>
            <a:ext cx="6750050" cy="3386137"/>
          </a:xfrm>
          <a:prstGeom prst="roundRect">
            <a:avLst>
              <a:gd name="adj" fmla="val 16667"/>
            </a:avLst>
          </a:prstGeom>
          <a:solidFill>
            <a:schemeClr val="bg1">
              <a:alpha val="50000"/>
            </a:schemeClr>
          </a:solidFill>
          <a:ln w="9525">
            <a:noFill/>
            <a:round/>
            <a:headEnd/>
            <a:tailEnd/>
          </a:ln>
          <a:effectLst/>
        </p:spPr>
        <p:txBody>
          <a:bodyPr wrap="none" anchor="ctr"/>
          <a:lstStyle/>
          <a:p>
            <a:endParaRPr lang="es-ES"/>
          </a:p>
        </p:txBody>
      </p:sp>
      <p:grpSp>
        <p:nvGrpSpPr>
          <p:cNvPr id="8196" name="Group 4"/>
          <p:cNvGrpSpPr>
            <a:grpSpLocks/>
          </p:cNvGrpSpPr>
          <p:nvPr/>
        </p:nvGrpSpPr>
        <p:grpSpPr bwMode="auto">
          <a:xfrm>
            <a:off x="251520" y="2852936"/>
            <a:ext cx="2414860" cy="3627784"/>
            <a:chOff x="528" y="1392"/>
            <a:chExt cx="1158" cy="2085"/>
          </a:xfrm>
        </p:grpSpPr>
        <p:sp>
          <p:nvSpPr>
            <p:cNvPr id="8197" name="AutoShape 5"/>
            <p:cNvSpPr>
              <a:spLocks noChangeArrowheads="1"/>
            </p:cNvSpPr>
            <p:nvPr/>
          </p:nvSpPr>
          <p:spPr bwMode="ltGray">
            <a:xfrm>
              <a:off x="528" y="1392"/>
              <a:ext cx="1158" cy="2085"/>
            </a:xfrm>
            <a:prstGeom prst="roundRect">
              <a:avLst>
                <a:gd name="adj" fmla="val 16667"/>
              </a:avLst>
            </a:prstGeom>
            <a:gradFill rotWithShape="1">
              <a:gsLst>
                <a:gs pos="0">
                  <a:schemeClr val="accent1"/>
                </a:gs>
                <a:gs pos="100000">
                  <a:schemeClr val="accent1">
                    <a:gamma/>
                    <a:tint val="44314"/>
                    <a:invGamma/>
                  </a:schemeClr>
                </a:gs>
              </a:gsLst>
              <a:lin ang="5400000" scaled="1"/>
            </a:gradFill>
            <a:ln w="38100">
              <a:solidFill>
                <a:srgbClr val="FFFFFF"/>
              </a:solidFill>
              <a:round/>
              <a:headEnd/>
              <a:tailEnd/>
            </a:ln>
            <a:effectLst>
              <a:outerShdw dist="107763" dir="2700000" algn="ctr" rotWithShape="0">
                <a:srgbClr val="808080">
                  <a:alpha val="50000"/>
                </a:srgbClr>
              </a:outerShdw>
            </a:effectLst>
          </p:spPr>
          <p:txBody>
            <a:bodyPr wrap="none" anchor="ctr"/>
            <a:lstStyle/>
            <a:p>
              <a:endParaRPr lang="es-ES"/>
            </a:p>
          </p:txBody>
        </p:sp>
        <p:sp>
          <p:nvSpPr>
            <p:cNvPr id="8198" name="AutoShape 6"/>
            <p:cNvSpPr>
              <a:spLocks noChangeArrowheads="1"/>
            </p:cNvSpPr>
            <p:nvPr/>
          </p:nvSpPr>
          <p:spPr bwMode="ltGray">
            <a:xfrm>
              <a:off x="576" y="1416"/>
              <a:ext cx="1063" cy="288"/>
            </a:xfrm>
            <a:prstGeom prst="roundRect">
              <a:avLst>
                <a:gd name="adj" fmla="val 50000"/>
              </a:avLst>
            </a:prstGeom>
            <a:gradFill rotWithShape="1">
              <a:gsLst>
                <a:gs pos="0">
                  <a:srgbClr val="FFFFFF"/>
                </a:gs>
                <a:gs pos="100000">
                  <a:schemeClr val="accent1"/>
                </a:gs>
              </a:gsLst>
              <a:lin ang="5400000" scaled="1"/>
            </a:gradFill>
            <a:ln w="9525">
              <a:noFill/>
              <a:round/>
              <a:headEnd/>
              <a:tailEnd/>
            </a:ln>
            <a:effectLst/>
          </p:spPr>
          <p:txBody>
            <a:bodyPr wrap="none" anchor="ctr"/>
            <a:lstStyle/>
            <a:p>
              <a:endParaRPr lang="es-ES"/>
            </a:p>
          </p:txBody>
        </p:sp>
      </p:grpSp>
      <p:grpSp>
        <p:nvGrpSpPr>
          <p:cNvPr id="8199" name="Group 7"/>
          <p:cNvGrpSpPr>
            <a:grpSpLocks/>
          </p:cNvGrpSpPr>
          <p:nvPr/>
        </p:nvGrpSpPr>
        <p:grpSpPr bwMode="auto">
          <a:xfrm>
            <a:off x="3221360" y="2852936"/>
            <a:ext cx="2214736" cy="3672408"/>
            <a:chOff x="2287" y="1392"/>
            <a:chExt cx="1158" cy="2085"/>
          </a:xfrm>
        </p:grpSpPr>
        <p:sp>
          <p:nvSpPr>
            <p:cNvPr id="8200" name="AutoShape 8"/>
            <p:cNvSpPr>
              <a:spLocks noChangeArrowheads="1"/>
            </p:cNvSpPr>
            <p:nvPr/>
          </p:nvSpPr>
          <p:spPr bwMode="ltGray">
            <a:xfrm>
              <a:off x="2287" y="1392"/>
              <a:ext cx="1158" cy="2085"/>
            </a:xfrm>
            <a:prstGeom prst="roundRect">
              <a:avLst>
                <a:gd name="adj" fmla="val 16667"/>
              </a:avLst>
            </a:prstGeom>
            <a:gradFill rotWithShape="1">
              <a:gsLst>
                <a:gs pos="0">
                  <a:schemeClr val="accent2"/>
                </a:gs>
                <a:gs pos="100000">
                  <a:schemeClr val="accent2">
                    <a:gamma/>
                    <a:tint val="63922"/>
                    <a:invGamma/>
                  </a:schemeClr>
                </a:gs>
              </a:gsLst>
              <a:lin ang="5400000" scaled="1"/>
            </a:gradFill>
            <a:ln w="38100">
              <a:solidFill>
                <a:srgbClr val="FFFFFF"/>
              </a:solidFill>
              <a:round/>
              <a:headEnd/>
              <a:tailEnd/>
            </a:ln>
            <a:effectLst>
              <a:outerShdw dist="107763" dir="2700000" algn="ctr" rotWithShape="0">
                <a:srgbClr val="808080">
                  <a:alpha val="50000"/>
                </a:srgbClr>
              </a:outerShdw>
            </a:effectLst>
          </p:spPr>
          <p:txBody>
            <a:bodyPr wrap="none" anchor="ctr"/>
            <a:lstStyle/>
            <a:p>
              <a:endParaRPr lang="es-ES"/>
            </a:p>
          </p:txBody>
        </p:sp>
        <p:sp>
          <p:nvSpPr>
            <p:cNvPr id="8201" name="AutoShape 9"/>
            <p:cNvSpPr>
              <a:spLocks noChangeArrowheads="1"/>
            </p:cNvSpPr>
            <p:nvPr/>
          </p:nvSpPr>
          <p:spPr bwMode="ltGray">
            <a:xfrm>
              <a:off x="2333" y="1416"/>
              <a:ext cx="1063" cy="288"/>
            </a:xfrm>
            <a:prstGeom prst="roundRect">
              <a:avLst>
                <a:gd name="adj" fmla="val 50000"/>
              </a:avLst>
            </a:prstGeom>
            <a:gradFill rotWithShape="1">
              <a:gsLst>
                <a:gs pos="0">
                  <a:srgbClr val="FFFFFF"/>
                </a:gs>
                <a:gs pos="100000">
                  <a:schemeClr val="accent2"/>
                </a:gs>
              </a:gsLst>
              <a:lin ang="5400000" scaled="1"/>
            </a:gradFill>
            <a:ln w="9525">
              <a:noFill/>
              <a:round/>
              <a:headEnd/>
              <a:tailEnd/>
            </a:ln>
            <a:effectLst/>
          </p:spPr>
          <p:txBody>
            <a:bodyPr wrap="none" anchor="ctr"/>
            <a:lstStyle/>
            <a:p>
              <a:endParaRPr lang="es-ES"/>
            </a:p>
          </p:txBody>
        </p:sp>
      </p:grpSp>
      <p:grpSp>
        <p:nvGrpSpPr>
          <p:cNvPr id="8202" name="Group 10"/>
          <p:cNvGrpSpPr>
            <a:grpSpLocks/>
          </p:cNvGrpSpPr>
          <p:nvPr/>
        </p:nvGrpSpPr>
        <p:grpSpPr bwMode="auto">
          <a:xfrm>
            <a:off x="6156176" y="2852936"/>
            <a:ext cx="2592288" cy="3597970"/>
            <a:chOff x="4074" y="1392"/>
            <a:chExt cx="1158" cy="2085"/>
          </a:xfrm>
        </p:grpSpPr>
        <p:sp>
          <p:nvSpPr>
            <p:cNvPr id="8203" name="AutoShape 11"/>
            <p:cNvSpPr>
              <a:spLocks noChangeArrowheads="1"/>
            </p:cNvSpPr>
            <p:nvPr/>
          </p:nvSpPr>
          <p:spPr bwMode="ltGray">
            <a:xfrm>
              <a:off x="4074" y="1392"/>
              <a:ext cx="1158" cy="2085"/>
            </a:xfrm>
            <a:prstGeom prst="roundRect">
              <a:avLst>
                <a:gd name="adj" fmla="val 16667"/>
              </a:avLst>
            </a:prstGeom>
            <a:gradFill rotWithShape="1">
              <a:gsLst>
                <a:gs pos="0">
                  <a:schemeClr val="accent1"/>
                </a:gs>
                <a:gs pos="100000">
                  <a:schemeClr val="accent1">
                    <a:gamma/>
                    <a:tint val="44314"/>
                    <a:invGamma/>
                  </a:schemeClr>
                </a:gs>
              </a:gsLst>
              <a:lin ang="5400000" scaled="1"/>
            </a:gradFill>
            <a:ln w="38100">
              <a:solidFill>
                <a:srgbClr val="FFFFFF"/>
              </a:solidFill>
              <a:round/>
              <a:headEnd/>
              <a:tailEnd/>
            </a:ln>
            <a:effectLst>
              <a:outerShdw dist="107763" dir="2700000" algn="ctr" rotWithShape="0">
                <a:srgbClr val="808080">
                  <a:alpha val="50000"/>
                </a:srgbClr>
              </a:outerShdw>
            </a:effectLst>
          </p:spPr>
          <p:txBody>
            <a:bodyPr wrap="none" anchor="ctr"/>
            <a:lstStyle/>
            <a:p>
              <a:endParaRPr lang="es-ES"/>
            </a:p>
          </p:txBody>
        </p:sp>
        <p:sp>
          <p:nvSpPr>
            <p:cNvPr id="8204" name="AutoShape 12"/>
            <p:cNvSpPr>
              <a:spLocks noChangeArrowheads="1"/>
            </p:cNvSpPr>
            <p:nvPr/>
          </p:nvSpPr>
          <p:spPr bwMode="ltGray">
            <a:xfrm>
              <a:off x="4122" y="1422"/>
              <a:ext cx="1063" cy="288"/>
            </a:xfrm>
            <a:prstGeom prst="roundRect">
              <a:avLst>
                <a:gd name="adj" fmla="val 50000"/>
              </a:avLst>
            </a:prstGeom>
            <a:gradFill rotWithShape="1">
              <a:gsLst>
                <a:gs pos="0">
                  <a:srgbClr val="FFFFFF"/>
                </a:gs>
                <a:gs pos="100000">
                  <a:schemeClr val="accent1"/>
                </a:gs>
              </a:gsLst>
              <a:lin ang="5400000" scaled="1"/>
            </a:gradFill>
            <a:ln w="9525">
              <a:noFill/>
              <a:round/>
              <a:headEnd/>
              <a:tailEnd/>
            </a:ln>
            <a:effectLst/>
          </p:spPr>
          <p:txBody>
            <a:bodyPr wrap="none" anchor="ctr"/>
            <a:lstStyle/>
            <a:p>
              <a:endParaRPr lang="es-ES"/>
            </a:p>
          </p:txBody>
        </p:sp>
      </p:grpSp>
      <p:sp>
        <p:nvSpPr>
          <p:cNvPr id="8205" name="Text Box 13"/>
          <p:cNvSpPr txBox="1">
            <a:spLocks noChangeArrowheads="1"/>
          </p:cNvSpPr>
          <p:nvPr/>
        </p:nvSpPr>
        <p:spPr bwMode="gray">
          <a:xfrm>
            <a:off x="467544" y="3212976"/>
            <a:ext cx="2221632" cy="2677656"/>
          </a:xfrm>
          <a:prstGeom prst="rect">
            <a:avLst/>
          </a:prstGeom>
          <a:noFill/>
          <a:ln w="9525">
            <a:noFill/>
            <a:miter lim="800000"/>
            <a:headEnd/>
            <a:tailEnd/>
          </a:ln>
          <a:effectLst/>
        </p:spPr>
        <p:txBody>
          <a:bodyPr wrap="square">
            <a:spAutoFit/>
          </a:bodyPr>
          <a:lstStyle/>
          <a:p>
            <a:pPr marL="120650" indent="-120650" algn="ctr">
              <a:spcBef>
                <a:spcPct val="50000"/>
              </a:spcBef>
              <a:buFontTx/>
              <a:buChar char="•"/>
            </a:pPr>
            <a:r>
              <a:rPr lang="es-ES" sz="2400" dirty="0" smtClean="0"/>
              <a:t>Se compila una lista de estrategias alternas y procedimientos (métodos y medios)</a:t>
            </a:r>
            <a:endParaRPr lang="en-US" sz="2400" b="1" dirty="0"/>
          </a:p>
        </p:txBody>
      </p:sp>
      <p:sp>
        <p:nvSpPr>
          <p:cNvPr id="8206" name="Text Box 14"/>
          <p:cNvSpPr txBox="1">
            <a:spLocks noChangeArrowheads="1"/>
          </p:cNvSpPr>
          <p:nvPr/>
        </p:nvSpPr>
        <p:spPr bwMode="gray">
          <a:xfrm>
            <a:off x="3275856" y="3356992"/>
            <a:ext cx="2016224" cy="1200329"/>
          </a:xfrm>
          <a:prstGeom prst="rect">
            <a:avLst/>
          </a:prstGeom>
          <a:noFill/>
          <a:ln w="9525">
            <a:noFill/>
            <a:miter lim="800000"/>
            <a:headEnd/>
            <a:tailEnd/>
          </a:ln>
          <a:effectLst/>
        </p:spPr>
        <p:txBody>
          <a:bodyPr wrap="square">
            <a:spAutoFit/>
          </a:bodyPr>
          <a:lstStyle/>
          <a:p>
            <a:pPr marL="120650" indent="-120650" algn="ctr">
              <a:spcBef>
                <a:spcPct val="50000"/>
              </a:spcBef>
              <a:buFontTx/>
              <a:buChar char="•"/>
            </a:pPr>
            <a:r>
              <a:rPr lang="es-ES" sz="2400" dirty="0" smtClean="0"/>
              <a:t>ventajas  </a:t>
            </a:r>
            <a:r>
              <a:rPr lang="es-ES" sz="2400" dirty="0" smtClean="0"/>
              <a:t>y desventajas de ellos</a:t>
            </a:r>
            <a:endParaRPr lang="en-US" sz="2400" b="1" dirty="0"/>
          </a:p>
        </p:txBody>
      </p:sp>
      <p:sp>
        <p:nvSpPr>
          <p:cNvPr id="8207" name="Text Box 15"/>
          <p:cNvSpPr txBox="1">
            <a:spLocks noChangeArrowheads="1"/>
          </p:cNvSpPr>
          <p:nvPr/>
        </p:nvSpPr>
        <p:spPr bwMode="gray">
          <a:xfrm>
            <a:off x="6372200" y="3068960"/>
            <a:ext cx="2376263" cy="2677656"/>
          </a:xfrm>
          <a:prstGeom prst="rect">
            <a:avLst/>
          </a:prstGeom>
          <a:noFill/>
          <a:ln w="9525">
            <a:noFill/>
            <a:miter lim="800000"/>
            <a:headEnd/>
            <a:tailEnd/>
          </a:ln>
          <a:effectLst/>
        </p:spPr>
        <p:txBody>
          <a:bodyPr wrap="square">
            <a:spAutoFit/>
          </a:bodyPr>
          <a:lstStyle/>
          <a:p>
            <a:pPr marL="120650" indent="-120650">
              <a:spcBef>
                <a:spcPct val="50000"/>
              </a:spcBef>
              <a:buFontTx/>
              <a:buChar char="•"/>
            </a:pPr>
            <a:r>
              <a:rPr lang="es-ES" sz="2400" dirty="0" smtClean="0"/>
              <a:t>y esto sirve como banco de datos que le servirá al diseñador a seleccionar la </a:t>
            </a:r>
            <a:r>
              <a:rPr lang="es-ES" sz="2400" dirty="0" smtClean="0"/>
              <a:t>mejor </a:t>
            </a:r>
            <a:r>
              <a:rPr lang="es-ES" sz="2400" dirty="0" err="1" smtClean="0"/>
              <a:t>opcion</a:t>
            </a:r>
            <a:endParaRPr lang="en-US" sz="2400" b="1" dirty="0"/>
          </a:p>
        </p:txBody>
      </p:sp>
      <p:grpSp>
        <p:nvGrpSpPr>
          <p:cNvPr id="8208" name="Group 16"/>
          <p:cNvGrpSpPr>
            <a:grpSpLocks/>
          </p:cNvGrpSpPr>
          <p:nvPr/>
        </p:nvGrpSpPr>
        <p:grpSpPr bwMode="auto">
          <a:xfrm>
            <a:off x="2843808" y="4084240"/>
            <a:ext cx="504825" cy="496888"/>
            <a:chOff x="1872" y="2352"/>
            <a:chExt cx="240" cy="240"/>
          </a:xfrm>
        </p:grpSpPr>
        <p:grpSp>
          <p:nvGrpSpPr>
            <p:cNvPr id="8209" name="Group 17"/>
            <p:cNvGrpSpPr>
              <a:grpSpLocks/>
            </p:cNvGrpSpPr>
            <p:nvPr/>
          </p:nvGrpSpPr>
          <p:grpSpPr bwMode="auto">
            <a:xfrm>
              <a:off x="1968" y="2352"/>
              <a:ext cx="144" cy="240"/>
              <a:chOff x="1968" y="2352"/>
              <a:chExt cx="144" cy="240"/>
            </a:xfrm>
          </p:grpSpPr>
          <p:sp>
            <p:nvSpPr>
              <p:cNvPr id="8210" name="Oval 18"/>
              <p:cNvSpPr>
                <a:spLocks noChangeArrowheads="1"/>
              </p:cNvSpPr>
              <p:nvPr/>
            </p:nvSpPr>
            <p:spPr bwMode="gray">
              <a:xfrm>
                <a:off x="1968" y="2352"/>
                <a:ext cx="48" cy="48"/>
              </a:xfrm>
              <a:prstGeom prst="ellipse">
                <a:avLst/>
              </a:prstGeom>
              <a:solidFill>
                <a:srgbClr val="FFFFFF"/>
              </a:solidFill>
              <a:ln w="9525">
                <a:noFill/>
                <a:round/>
                <a:headEnd/>
                <a:tailEnd/>
              </a:ln>
              <a:effectLst/>
            </p:spPr>
            <p:txBody>
              <a:bodyPr wrap="none" anchor="ctr"/>
              <a:lstStyle/>
              <a:p>
                <a:endParaRPr lang="es-ES"/>
              </a:p>
            </p:txBody>
          </p:sp>
          <p:sp>
            <p:nvSpPr>
              <p:cNvPr id="8211" name="Oval 19"/>
              <p:cNvSpPr>
                <a:spLocks noChangeArrowheads="1"/>
              </p:cNvSpPr>
              <p:nvPr/>
            </p:nvSpPr>
            <p:spPr bwMode="gray">
              <a:xfrm>
                <a:off x="2016" y="2400"/>
                <a:ext cx="48" cy="48"/>
              </a:xfrm>
              <a:prstGeom prst="ellipse">
                <a:avLst/>
              </a:prstGeom>
              <a:solidFill>
                <a:srgbClr val="FFFFFF"/>
              </a:solidFill>
              <a:ln w="9525">
                <a:noFill/>
                <a:round/>
                <a:headEnd/>
                <a:tailEnd/>
              </a:ln>
              <a:effectLst/>
            </p:spPr>
            <p:txBody>
              <a:bodyPr wrap="none" anchor="ctr"/>
              <a:lstStyle/>
              <a:p>
                <a:endParaRPr lang="es-ES"/>
              </a:p>
            </p:txBody>
          </p:sp>
          <p:sp>
            <p:nvSpPr>
              <p:cNvPr id="8212" name="Oval 20"/>
              <p:cNvSpPr>
                <a:spLocks noChangeArrowheads="1"/>
              </p:cNvSpPr>
              <p:nvPr/>
            </p:nvSpPr>
            <p:spPr bwMode="gray">
              <a:xfrm>
                <a:off x="2064" y="2448"/>
                <a:ext cx="48" cy="48"/>
              </a:xfrm>
              <a:prstGeom prst="ellipse">
                <a:avLst/>
              </a:prstGeom>
              <a:solidFill>
                <a:srgbClr val="FFFFFF"/>
              </a:solidFill>
              <a:ln w="9525">
                <a:noFill/>
                <a:round/>
                <a:headEnd/>
                <a:tailEnd/>
              </a:ln>
              <a:effectLst/>
            </p:spPr>
            <p:txBody>
              <a:bodyPr wrap="none" anchor="ctr"/>
              <a:lstStyle/>
              <a:p>
                <a:endParaRPr lang="es-ES"/>
              </a:p>
            </p:txBody>
          </p:sp>
          <p:sp>
            <p:nvSpPr>
              <p:cNvPr id="8213" name="Oval 21"/>
              <p:cNvSpPr>
                <a:spLocks noChangeArrowheads="1"/>
              </p:cNvSpPr>
              <p:nvPr/>
            </p:nvSpPr>
            <p:spPr bwMode="gray">
              <a:xfrm>
                <a:off x="2016" y="2496"/>
                <a:ext cx="48" cy="48"/>
              </a:xfrm>
              <a:prstGeom prst="ellipse">
                <a:avLst/>
              </a:prstGeom>
              <a:solidFill>
                <a:srgbClr val="FFFFFF"/>
              </a:solidFill>
              <a:ln w="9525">
                <a:noFill/>
                <a:round/>
                <a:headEnd/>
                <a:tailEnd/>
              </a:ln>
              <a:effectLst/>
            </p:spPr>
            <p:txBody>
              <a:bodyPr wrap="none" anchor="ctr"/>
              <a:lstStyle/>
              <a:p>
                <a:endParaRPr lang="es-ES"/>
              </a:p>
            </p:txBody>
          </p:sp>
          <p:sp>
            <p:nvSpPr>
              <p:cNvPr id="8214" name="Oval 22"/>
              <p:cNvSpPr>
                <a:spLocks noChangeArrowheads="1"/>
              </p:cNvSpPr>
              <p:nvPr/>
            </p:nvSpPr>
            <p:spPr bwMode="gray">
              <a:xfrm>
                <a:off x="1968" y="2544"/>
                <a:ext cx="48" cy="48"/>
              </a:xfrm>
              <a:prstGeom prst="ellipse">
                <a:avLst/>
              </a:prstGeom>
              <a:solidFill>
                <a:srgbClr val="FFFFFF"/>
              </a:solidFill>
              <a:ln w="9525">
                <a:noFill/>
                <a:round/>
                <a:headEnd/>
                <a:tailEnd/>
              </a:ln>
              <a:effectLst/>
            </p:spPr>
            <p:txBody>
              <a:bodyPr wrap="none" anchor="ctr"/>
              <a:lstStyle/>
              <a:p>
                <a:endParaRPr lang="es-ES"/>
              </a:p>
            </p:txBody>
          </p:sp>
        </p:grpSp>
        <p:grpSp>
          <p:nvGrpSpPr>
            <p:cNvPr id="8215" name="Group 23"/>
            <p:cNvGrpSpPr>
              <a:grpSpLocks/>
            </p:cNvGrpSpPr>
            <p:nvPr/>
          </p:nvGrpSpPr>
          <p:grpSpPr bwMode="auto">
            <a:xfrm>
              <a:off x="1872" y="2352"/>
              <a:ext cx="144" cy="240"/>
              <a:chOff x="1968" y="2352"/>
              <a:chExt cx="144" cy="240"/>
            </a:xfrm>
          </p:grpSpPr>
          <p:sp>
            <p:nvSpPr>
              <p:cNvPr id="8216" name="Oval 24"/>
              <p:cNvSpPr>
                <a:spLocks noChangeArrowheads="1"/>
              </p:cNvSpPr>
              <p:nvPr/>
            </p:nvSpPr>
            <p:spPr bwMode="gray">
              <a:xfrm>
                <a:off x="1968" y="2352"/>
                <a:ext cx="48" cy="48"/>
              </a:xfrm>
              <a:prstGeom prst="ellipse">
                <a:avLst/>
              </a:prstGeom>
              <a:solidFill>
                <a:srgbClr val="FFFFFF"/>
              </a:solidFill>
              <a:ln w="9525">
                <a:noFill/>
                <a:round/>
                <a:headEnd/>
                <a:tailEnd/>
              </a:ln>
              <a:effectLst/>
            </p:spPr>
            <p:txBody>
              <a:bodyPr wrap="none" anchor="ctr"/>
              <a:lstStyle/>
              <a:p>
                <a:endParaRPr lang="es-ES"/>
              </a:p>
            </p:txBody>
          </p:sp>
          <p:sp>
            <p:nvSpPr>
              <p:cNvPr id="8217" name="Oval 25"/>
              <p:cNvSpPr>
                <a:spLocks noChangeArrowheads="1"/>
              </p:cNvSpPr>
              <p:nvPr/>
            </p:nvSpPr>
            <p:spPr bwMode="gray">
              <a:xfrm>
                <a:off x="2016" y="2400"/>
                <a:ext cx="48" cy="48"/>
              </a:xfrm>
              <a:prstGeom prst="ellipse">
                <a:avLst/>
              </a:prstGeom>
              <a:solidFill>
                <a:srgbClr val="FFFFFF"/>
              </a:solidFill>
              <a:ln w="9525">
                <a:noFill/>
                <a:round/>
                <a:headEnd/>
                <a:tailEnd/>
              </a:ln>
              <a:effectLst/>
            </p:spPr>
            <p:txBody>
              <a:bodyPr wrap="none" anchor="ctr"/>
              <a:lstStyle/>
              <a:p>
                <a:endParaRPr lang="es-ES"/>
              </a:p>
            </p:txBody>
          </p:sp>
          <p:sp>
            <p:nvSpPr>
              <p:cNvPr id="8218" name="Oval 26"/>
              <p:cNvSpPr>
                <a:spLocks noChangeArrowheads="1"/>
              </p:cNvSpPr>
              <p:nvPr/>
            </p:nvSpPr>
            <p:spPr bwMode="gray">
              <a:xfrm>
                <a:off x="2064" y="2448"/>
                <a:ext cx="48" cy="48"/>
              </a:xfrm>
              <a:prstGeom prst="ellipse">
                <a:avLst/>
              </a:prstGeom>
              <a:solidFill>
                <a:srgbClr val="FFFFFF"/>
              </a:solidFill>
              <a:ln w="9525">
                <a:noFill/>
                <a:round/>
                <a:headEnd/>
                <a:tailEnd/>
              </a:ln>
              <a:effectLst/>
            </p:spPr>
            <p:txBody>
              <a:bodyPr wrap="none" anchor="ctr"/>
              <a:lstStyle/>
              <a:p>
                <a:endParaRPr lang="es-ES"/>
              </a:p>
            </p:txBody>
          </p:sp>
          <p:sp>
            <p:nvSpPr>
              <p:cNvPr id="8219" name="Oval 27"/>
              <p:cNvSpPr>
                <a:spLocks noChangeArrowheads="1"/>
              </p:cNvSpPr>
              <p:nvPr/>
            </p:nvSpPr>
            <p:spPr bwMode="gray">
              <a:xfrm>
                <a:off x="2016" y="2496"/>
                <a:ext cx="48" cy="48"/>
              </a:xfrm>
              <a:prstGeom prst="ellipse">
                <a:avLst/>
              </a:prstGeom>
              <a:solidFill>
                <a:srgbClr val="FFFFFF"/>
              </a:solidFill>
              <a:ln w="9525">
                <a:noFill/>
                <a:round/>
                <a:headEnd/>
                <a:tailEnd/>
              </a:ln>
              <a:effectLst/>
            </p:spPr>
            <p:txBody>
              <a:bodyPr wrap="none" anchor="ctr"/>
              <a:lstStyle/>
              <a:p>
                <a:endParaRPr lang="es-ES"/>
              </a:p>
            </p:txBody>
          </p:sp>
          <p:sp>
            <p:nvSpPr>
              <p:cNvPr id="8220" name="Oval 28"/>
              <p:cNvSpPr>
                <a:spLocks noChangeArrowheads="1"/>
              </p:cNvSpPr>
              <p:nvPr/>
            </p:nvSpPr>
            <p:spPr bwMode="gray">
              <a:xfrm>
                <a:off x="1968" y="2544"/>
                <a:ext cx="48" cy="48"/>
              </a:xfrm>
              <a:prstGeom prst="ellipse">
                <a:avLst/>
              </a:prstGeom>
              <a:solidFill>
                <a:srgbClr val="FFFFFF"/>
              </a:solidFill>
              <a:ln w="9525">
                <a:noFill/>
                <a:round/>
                <a:headEnd/>
                <a:tailEnd/>
              </a:ln>
              <a:effectLst/>
            </p:spPr>
            <p:txBody>
              <a:bodyPr wrap="none" anchor="ctr"/>
              <a:lstStyle/>
              <a:p>
                <a:endParaRPr lang="es-ES"/>
              </a:p>
            </p:txBody>
          </p:sp>
        </p:grpSp>
      </p:grpSp>
      <p:grpSp>
        <p:nvGrpSpPr>
          <p:cNvPr id="8221" name="Group 29"/>
          <p:cNvGrpSpPr>
            <a:grpSpLocks/>
          </p:cNvGrpSpPr>
          <p:nvPr/>
        </p:nvGrpSpPr>
        <p:grpSpPr bwMode="auto">
          <a:xfrm>
            <a:off x="5580112" y="4156248"/>
            <a:ext cx="504825" cy="496888"/>
            <a:chOff x="1872" y="2352"/>
            <a:chExt cx="240" cy="240"/>
          </a:xfrm>
        </p:grpSpPr>
        <p:grpSp>
          <p:nvGrpSpPr>
            <p:cNvPr id="8222" name="Group 30"/>
            <p:cNvGrpSpPr>
              <a:grpSpLocks/>
            </p:cNvGrpSpPr>
            <p:nvPr/>
          </p:nvGrpSpPr>
          <p:grpSpPr bwMode="auto">
            <a:xfrm>
              <a:off x="1968" y="2352"/>
              <a:ext cx="144" cy="240"/>
              <a:chOff x="1968" y="2352"/>
              <a:chExt cx="144" cy="240"/>
            </a:xfrm>
          </p:grpSpPr>
          <p:sp>
            <p:nvSpPr>
              <p:cNvPr id="8223" name="Oval 31"/>
              <p:cNvSpPr>
                <a:spLocks noChangeArrowheads="1"/>
              </p:cNvSpPr>
              <p:nvPr/>
            </p:nvSpPr>
            <p:spPr bwMode="gray">
              <a:xfrm>
                <a:off x="1968" y="2352"/>
                <a:ext cx="48" cy="48"/>
              </a:xfrm>
              <a:prstGeom prst="ellipse">
                <a:avLst/>
              </a:prstGeom>
              <a:solidFill>
                <a:srgbClr val="FFFFFF"/>
              </a:solidFill>
              <a:ln w="9525">
                <a:noFill/>
                <a:round/>
                <a:headEnd/>
                <a:tailEnd/>
              </a:ln>
              <a:effectLst/>
            </p:spPr>
            <p:txBody>
              <a:bodyPr wrap="none" anchor="ctr"/>
              <a:lstStyle/>
              <a:p>
                <a:endParaRPr lang="es-ES"/>
              </a:p>
            </p:txBody>
          </p:sp>
          <p:sp>
            <p:nvSpPr>
              <p:cNvPr id="8224" name="Oval 32"/>
              <p:cNvSpPr>
                <a:spLocks noChangeArrowheads="1"/>
              </p:cNvSpPr>
              <p:nvPr/>
            </p:nvSpPr>
            <p:spPr bwMode="gray">
              <a:xfrm>
                <a:off x="2016" y="2400"/>
                <a:ext cx="48" cy="48"/>
              </a:xfrm>
              <a:prstGeom prst="ellipse">
                <a:avLst/>
              </a:prstGeom>
              <a:solidFill>
                <a:srgbClr val="FFFFFF"/>
              </a:solidFill>
              <a:ln w="9525">
                <a:noFill/>
                <a:round/>
                <a:headEnd/>
                <a:tailEnd/>
              </a:ln>
              <a:effectLst/>
            </p:spPr>
            <p:txBody>
              <a:bodyPr wrap="none" anchor="ctr"/>
              <a:lstStyle/>
              <a:p>
                <a:endParaRPr lang="es-ES"/>
              </a:p>
            </p:txBody>
          </p:sp>
          <p:sp>
            <p:nvSpPr>
              <p:cNvPr id="8225" name="Oval 33"/>
              <p:cNvSpPr>
                <a:spLocks noChangeArrowheads="1"/>
              </p:cNvSpPr>
              <p:nvPr/>
            </p:nvSpPr>
            <p:spPr bwMode="gray">
              <a:xfrm>
                <a:off x="2064" y="2448"/>
                <a:ext cx="48" cy="48"/>
              </a:xfrm>
              <a:prstGeom prst="ellipse">
                <a:avLst/>
              </a:prstGeom>
              <a:solidFill>
                <a:srgbClr val="FFFFFF"/>
              </a:solidFill>
              <a:ln w="9525">
                <a:noFill/>
                <a:round/>
                <a:headEnd/>
                <a:tailEnd/>
              </a:ln>
              <a:effectLst/>
            </p:spPr>
            <p:txBody>
              <a:bodyPr wrap="none" anchor="ctr"/>
              <a:lstStyle/>
              <a:p>
                <a:endParaRPr lang="es-ES"/>
              </a:p>
            </p:txBody>
          </p:sp>
          <p:sp>
            <p:nvSpPr>
              <p:cNvPr id="8226" name="Oval 34"/>
              <p:cNvSpPr>
                <a:spLocks noChangeArrowheads="1"/>
              </p:cNvSpPr>
              <p:nvPr/>
            </p:nvSpPr>
            <p:spPr bwMode="gray">
              <a:xfrm>
                <a:off x="2016" y="2496"/>
                <a:ext cx="48" cy="48"/>
              </a:xfrm>
              <a:prstGeom prst="ellipse">
                <a:avLst/>
              </a:prstGeom>
              <a:solidFill>
                <a:srgbClr val="FFFFFF"/>
              </a:solidFill>
              <a:ln w="9525">
                <a:noFill/>
                <a:round/>
                <a:headEnd/>
                <a:tailEnd/>
              </a:ln>
              <a:effectLst/>
            </p:spPr>
            <p:txBody>
              <a:bodyPr wrap="none" anchor="ctr"/>
              <a:lstStyle/>
              <a:p>
                <a:endParaRPr lang="es-ES"/>
              </a:p>
            </p:txBody>
          </p:sp>
          <p:sp>
            <p:nvSpPr>
              <p:cNvPr id="8227" name="Oval 35"/>
              <p:cNvSpPr>
                <a:spLocks noChangeArrowheads="1"/>
              </p:cNvSpPr>
              <p:nvPr/>
            </p:nvSpPr>
            <p:spPr bwMode="gray">
              <a:xfrm>
                <a:off x="1968" y="2544"/>
                <a:ext cx="48" cy="48"/>
              </a:xfrm>
              <a:prstGeom prst="ellipse">
                <a:avLst/>
              </a:prstGeom>
              <a:solidFill>
                <a:srgbClr val="FFFFFF"/>
              </a:solidFill>
              <a:ln w="9525">
                <a:noFill/>
                <a:round/>
                <a:headEnd/>
                <a:tailEnd/>
              </a:ln>
              <a:effectLst/>
            </p:spPr>
            <p:txBody>
              <a:bodyPr wrap="none" anchor="ctr"/>
              <a:lstStyle/>
              <a:p>
                <a:endParaRPr lang="es-ES"/>
              </a:p>
            </p:txBody>
          </p:sp>
        </p:grpSp>
        <p:grpSp>
          <p:nvGrpSpPr>
            <p:cNvPr id="8228" name="Group 36"/>
            <p:cNvGrpSpPr>
              <a:grpSpLocks/>
            </p:cNvGrpSpPr>
            <p:nvPr/>
          </p:nvGrpSpPr>
          <p:grpSpPr bwMode="auto">
            <a:xfrm>
              <a:off x="1872" y="2352"/>
              <a:ext cx="144" cy="240"/>
              <a:chOff x="1968" y="2352"/>
              <a:chExt cx="144" cy="240"/>
            </a:xfrm>
          </p:grpSpPr>
          <p:sp>
            <p:nvSpPr>
              <p:cNvPr id="8229" name="Oval 37"/>
              <p:cNvSpPr>
                <a:spLocks noChangeArrowheads="1"/>
              </p:cNvSpPr>
              <p:nvPr/>
            </p:nvSpPr>
            <p:spPr bwMode="gray">
              <a:xfrm>
                <a:off x="1968" y="2352"/>
                <a:ext cx="48" cy="48"/>
              </a:xfrm>
              <a:prstGeom prst="ellipse">
                <a:avLst/>
              </a:prstGeom>
              <a:solidFill>
                <a:srgbClr val="FFFFFF"/>
              </a:solidFill>
              <a:ln w="9525">
                <a:noFill/>
                <a:round/>
                <a:headEnd/>
                <a:tailEnd/>
              </a:ln>
              <a:effectLst/>
            </p:spPr>
            <p:txBody>
              <a:bodyPr wrap="none" anchor="ctr"/>
              <a:lstStyle/>
              <a:p>
                <a:endParaRPr lang="es-ES"/>
              </a:p>
            </p:txBody>
          </p:sp>
          <p:sp>
            <p:nvSpPr>
              <p:cNvPr id="8230" name="Oval 38"/>
              <p:cNvSpPr>
                <a:spLocks noChangeArrowheads="1"/>
              </p:cNvSpPr>
              <p:nvPr/>
            </p:nvSpPr>
            <p:spPr bwMode="gray">
              <a:xfrm>
                <a:off x="2016" y="2400"/>
                <a:ext cx="48" cy="48"/>
              </a:xfrm>
              <a:prstGeom prst="ellipse">
                <a:avLst/>
              </a:prstGeom>
              <a:solidFill>
                <a:srgbClr val="FFFFFF"/>
              </a:solidFill>
              <a:ln w="9525">
                <a:noFill/>
                <a:round/>
                <a:headEnd/>
                <a:tailEnd/>
              </a:ln>
              <a:effectLst/>
            </p:spPr>
            <p:txBody>
              <a:bodyPr wrap="none" anchor="ctr"/>
              <a:lstStyle/>
              <a:p>
                <a:endParaRPr lang="es-ES"/>
              </a:p>
            </p:txBody>
          </p:sp>
          <p:sp>
            <p:nvSpPr>
              <p:cNvPr id="8231" name="Oval 39"/>
              <p:cNvSpPr>
                <a:spLocks noChangeArrowheads="1"/>
              </p:cNvSpPr>
              <p:nvPr/>
            </p:nvSpPr>
            <p:spPr bwMode="gray">
              <a:xfrm>
                <a:off x="2064" y="2448"/>
                <a:ext cx="48" cy="48"/>
              </a:xfrm>
              <a:prstGeom prst="ellipse">
                <a:avLst/>
              </a:prstGeom>
              <a:solidFill>
                <a:srgbClr val="FFFFFF"/>
              </a:solidFill>
              <a:ln w="9525">
                <a:noFill/>
                <a:round/>
                <a:headEnd/>
                <a:tailEnd/>
              </a:ln>
              <a:effectLst/>
            </p:spPr>
            <p:txBody>
              <a:bodyPr wrap="none" anchor="ctr"/>
              <a:lstStyle/>
              <a:p>
                <a:endParaRPr lang="es-ES"/>
              </a:p>
            </p:txBody>
          </p:sp>
          <p:sp>
            <p:nvSpPr>
              <p:cNvPr id="8232" name="Oval 40"/>
              <p:cNvSpPr>
                <a:spLocks noChangeArrowheads="1"/>
              </p:cNvSpPr>
              <p:nvPr/>
            </p:nvSpPr>
            <p:spPr bwMode="gray">
              <a:xfrm>
                <a:off x="2016" y="2496"/>
                <a:ext cx="48" cy="48"/>
              </a:xfrm>
              <a:prstGeom prst="ellipse">
                <a:avLst/>
              </a:prstGeom>
              <a:solidFill>
                <a:srgbClr val="FFFFFF"/>
              </a:solidFill>
              <a:ln w="9525">
                <a:noFill/>
                <a:round/>
                <a:headEnd/>
                <a:tailEnd/>
              </a:ln>
              <a:effectLst/>
            </p:spPr>
            <p:txBody>
              <a:bodyPr wrap="none" anchor="ctr"/>
              <a:lstStyle/>
              <a:p>
                <a:endParaRPr lang="es-ES"/>
              </a:p>
            </p:txBody>
          </p:sp>
          <p:sp>
            <p:nvSpPr>
              <p:cNvPr id="8233" name="Oval 41"/>
              <p:cNvSpPr>
                <a:spLocks noChangeArrowheads="1"/>
              </p:cNvSpPr>
              <p:nvPr/>
            </p:nvSpPr>
            <p:spPr bwMode="gray">
              <a:xfrm>
                <a:off x="1968" y="2544"/>
                <a:ext cx="48" cy="48"/>
              </a:xfrm>
              <a:prstGeom prst="ellipse">
                <a:avLst/>
              </a:prstGeom>
              <a:solidFill>
                <a:srgbClr val="FFFFFF"/>
              </a:solidFill>
              <a:ln w="9525">
                <a:noFill/>
                <a:round/>
                <a:headEnd/>
                <a:tailEnd/>
              </a:ln>
              <a:effectLst/>
            </p:spPr>
            <p:txBody>
              <a:bodyPr wrap="none" anchor="ctr"/>
              <a:lstStyle/>
              <a:p>
                <a:endParaRPr lang="es-ES"/>
              </a:p>
            </p:txBody>
          </p:sp>
        </p:grpSp>
      </p:grpSp>
      <p:sp>
        <p:nvSpPr>
          <p:cNvPr id="8234" name="Text Box 42"/>
          <p:cNvSpPr txBox="1">
            <a:spLocks noChangeArrowheads="1"/>
          </p:cNvSpPr>
          <p:nvPr/>
        </p:nvSpPr>
        <p:spPr bwMode="gray">
          <a:xfrm>
            <a:off x="827584" y="1412776"/>
            <a:ext cx="7560840" cy="461665"/>
          </a:xfrm>
          <a:prstGeom prst="rect">
            <a:avLst/>
          </a:prstGeom>
          <a:noFill/>
          <a:ln w="9525" algn="ctr">
            <a:noFill/>
            <a:miter lim="800000"/>
            <a:headEnd/>
            <a:tailEnd/>
          </a:ln>
          <a:effectLst/>
        </p:spPr>
        <p:txBody>
          <a:bodyPr wrap="square">
            <a:spAutoFit/>
          </a:bodyPr>
          <a:lstStyle/>
          <a:p>
            <a:pPr eaLnBrk="0" hangingPunct="0"/>
            <a:r>
              <a:rPr lang="es-ES" sz="2400" b="1" dirty="0" smtClean="0"/>
              <a:t>A fin de ayudar al diseñador de </a:t>
            </a:r>
            <a:r>
              <a:rPr lang="es-ES" sz="2400" b="1" dirty="0" smtClean="0"/>
              <a:t>sistemas</a:t>
            </a:r>
            <a:endParaRPr lang="en-US" sz="2400" b="1"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57" name="Group 41"/>
          <p:cNvGrpSpPr>
            <a:grpSpLocks/>
          </p:cNvGrpSpPr>
          <p:nvPr/>
        </p:nvGrpSpPr>
        <p:grpSpPr bwMode="auto">
          <a:xfrm>
            <a:off x="3419872" y="1772816"/>
            <a:ext cx="1373188" cy="4187825"/>
            <a:chOff x="2134" y="1048"/>
            <a:chExt cx="865" cy="2798"/>
          </a:xfrm>
        </p:grpSpPr>
        <p:sp>
          <p:nvSpPr>
            <p:cNvPr id="9258" name="Freeform 42"/>
            <p:cNvSpPr>
              <a:spLocks/>
            </p:cNvSpPr>
            <p:nvPr/>
          </p:nvSpPr>
          <p:spPr bwMode="invGray">
            <a:xfrm rot="16200000">
              <a:off x="2083" y="2930"/>
              <a:ext cx="1085" cy="74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s-ES"/>
            </a:p>
          </p:txBody>
        </p:sp>
        <p:sp>
          <p:nvSpPr>
            <p:cNvPr id="9259" name="Freeform 43"/>
            <p:cNvSpPr>
              <a:spLocks/>
            </p:cNvSpPr>
            <p:nvPr/>
          </p:nvSpPr>
          <p:spPr bwMode="invGray">
            <a:xfrm rot="16200000">
              <a:off x="2453" y="2022"/>
              <a:ext cx="210" cy="847"/>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s-ES"/>
            </a:p>
          </p:txBody>
        </p:sp>
        <p:sp>
          <p:nvSpPr>
            <p:cNvPr id="9260" name="Freeform 44"/>
            <p:cNvSpPr>
              <a:spLocks/>
            </p:cNvSpPr>
            <p:nvPr/>
          </p:nvSpPr>
          <p:spPr bwMode="invGray">
            <a:xfrm rot="16200000" flipH="1">
              <a:off x="2052" y="1217"/>
              <a:ext cx="1085" cy="74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chemeClr val="bg2"/>
                </a:gs>
              </a:gsLst>
              <a:lin ang="5400000" scaled="1"/>
            </a:gradFill>
            <a:ln w="9525" cap="flat" cmpd="sng">
              <a:noFill/>
              <a:prstDash val="solid"/>
              <a:round/>
              <a:headEnd type="none" w="med" len="med"/>
              <a:tailEnd type="none" w="med" len="med"/>
            </a:ln>
            <a:effectLst/>
          </p:spPr>
          <p:txBody>
            <a:bodyPr wrap="none" anchor="ctr"/>
            <a:lstStyle/>
            <a:p>
              <a:endParaRPr lang="es-ES"/>
            </a:p>
          </p:txBody>
        </p:sp>
      </p:grpSp>
      <p:sp>
        <p:nvSpPr>
          <p:cNvPr id="9218" name="Oval 2"/>
          <p:cNvSpPr>
            <a:spLocks noChangeArrowheads="1"/>
          </p:cNvSpPr>
          <p:nvPr/>
        </p:nvSpPr>
        <p:spPr bwMode="gray">
          <a:xfrm>
            <a:off x="609600" y="2516188"/>
            <a:ext cx="2828925" cy="2755900"/>
          </a:xfrm>
          <a:prstGeom prst="ellipse">
            <a:avLst/>
          </a:prstGeom>
          <a:noFill/>
          <a:ln w="76200" algn="ctr">
            <a:solidFill>
              <a:schemeClr val="bg2">
                <a:alpha val="39999"/>
              </a:schemeClr>
            </a:solidFill>
            <a:round/>
            <a:headEnd/>
            <a:tailEnd/>
          </a:ln>
          <a:effectLst/>
        </p:spPr>
        <p:txBody>
          <a:bodyPr wrap="none" anchor="ctr"/>
          <a:lstStyle/>
          <a:p>
            <a:endParaRPr lang="es-ES"/>
          </a:p>
        </p:txBody>
      </p:sp>
      <p:sp>
        <p:nvSpPr>
          <p:cNvPr id="9219" name="Rectangle 3"/>
          <p:cNvSpPr>
            <a:spLocks noGrp="1" noChangeArrowheads="1"/>
          </p:cNvSpPr>
          <p:nvPr>
            <p:ph type="title"/>
          </p:nvPr>
        </p:nvSpPr>
        <p:spPr/>
        <p:txBody>
          <a:bodyPr/>
          <a:lstStyle/>
          <a:p>
            <a:r>
              <a:rPr lang="es-ES" sz="3200" dirty="0" smtClean="0"/>
              <a:t>ANALIS DE  METODOS Y  MEDIOS </a:t>
            </a:r>
            <a:endParaRPr lang="en-US" sz="3200" dirty="0"/>
          </a:p>
        </p:txBody>
      </p:sp>
      <p:sp>
        <p:nvSpPr>
          <p:cNvPr id="9220" name="Oval 4"/>
          <p:cNvSpPr>
            <a:spLocks noChangeArrowheads="1"/>
          </p:cNvSpPr>
          <p:nvPr/>
        </p:nvSpPr>
        <p:spPr bwMode="gray">
          <a:xfrm>
            <a:off x="409575" y="2333625"/>
            <a:ext cx="3211513" cy="3130550"/>
          </a:xfrm>
          <a:prstGeom prst="ellipse">
            <a:avLst/>
          </a:prstGeom>
          <a:noFill/>
          <a:ln w="76200" algn="ctr">
            <a:solidFill>
              <a:schemeClr val="bg2">
                <a:alpha val="39999"/>
              </a:schemeClr>
            </a:solidFill>
            <a:round/>
            <a:headEnd/>
            <a:tailEnd/>
          </a:ln>
          <a:effectLst/>
        </p:spPr>
        <p:txBody>
          <a:bodyPr wrap="none" anchor="ctr"/>
          <a:lstStyle/>
          <a:p>
            <a:endParaRPr lang="es-ES"/>
          </a:p>
        </p:txBody>
      </p:sp>
      <p:pic>
        <p:nvPicPr>
          <p:cNvPr id="9222" name="Picture 6" descr="Picture4"/>
          <p:cNvPicPr>
            <a:picLocks noChangeAspect="1" noChangeArrowheads="1"/>
          </p:cNvPicPr>
          <p:nvPr/>
        </p:nvPicPr>
        <p:blipFill>
          <a:blip r:embed="rId2" cstate="print"/>
          <a:srcRect/>
          <a:stretch>
            <a:fillRect/>
          </a:stretch>
        </p:blipFill>
        <p:spPr bwMode="auto">
          <a:xfrm>
            <a:off x="5026025" y="2060575"/>
            <a:ext cx="792163" cy="673100"/>
          </a:xfrm>
          <a:prstGeom prst="rect">
            <a:avLst/>
          </a:prstGeom>
          <a:noFill/>
        </p:spPr>
      </p:pic>
      <p:sp>
        <p:nvSpPr>
          <p:cNvPr id="9223" name="AutoShape 7"/>
          <p:cNvSpPr>
            <a:spLocks noChangeArrowheads="1"/>
          </p:cNvSpPr>
          <p:nvPr/>
        </p:nvSpPr>
        <p:spPr bwMode="gray">
          <a:xfrm>
            <a:off x="4860032" y="1268760"/>
            <a:ext cx="3672408" cy="532859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9224" name="Picture 8" descr="Picture4"/>
          <p:cNvPicPr>
            <a:picLocks noChangeAspect="1" noChangeArrowheads="1"/>
          </p:cNvPicPr>
          <p:nvPr/>
        </p:nvPicPr>
        <p:blipFill>
          <a:blip r:embed="rId2" cstate="print"/>
          <a:srcRect/>
          <a:stretch>
            <a:fillRect/>
          </a:stretch>
        </p:blipFill>
        <p:spPr bwMode="auto">
          <a:xfrm>
            <a:off x="4860032" y="1700808"/>
            <a:ext cx="793750" cy="673100"/>
          </a:xfrm>
          <a:prstGeom prst="rect">
            <a:avLst/>
          </a:prstGeom>
          <a:noFill/>
        </p:spPr>
      </p:pic>
      <p:pic>
        <p:nvPicPr>
          <p:cNvPr id="9226" name="Picture 10" descr="Picture4"/>
          <p:cNvPicPr>
            <a:picLocks noChangeAspect="1" noChangeArrowheads="1"/>
          </p:cNvPicPr>
          <p:nvPr/>
        </p:nvPicPr>
        <p:blipFill>
          <a:blip r:embed="rId2" cstate="print"/>
          <a:srcRect/>
          <a:stretch>
            <a:fillRect/>
          </a:stretch>
        </p:blipFill>
        <p:spPr bwMode="auto">
          <a:xfrm>
            <a:off x="4932040" y="2996952"/>
            <a:ext cx="792162" cy="673100"/>
          </a:xfrm>
          <a:prstGeom prst="rect">
            <a:avLst/>
          </a:prstGeom>
          <a:noFill/>
        </p:spPr>
      </p:pic>
      <p:grpSp>
        <p:nvGrpSpPr>
          <p:cNvPr id="9227" name="Group 11"/>
          <p:cNvGrpSpPr>
            <a:grpSpLocks/>
          </p:cNvGrpSpPr>
          <p:nvPr/>
        </p:nvGrpSpPr>
        <p:grpSpPr bwMode="auto">
          <a:xfrm>
            <a:off x="0" y="1628800"/>
            <a:ext cx="4499992" cy="4896544"/>
            <a:chOff x="2457" y="2000"/>
            <a:chExt cx="901" cy="888"/>
          </a:xfrm>
        </p:grpSpPr>
        <p:pic>
          <p:nvPicPr>
            <p:cNvPr id="9228" name="Picture 12" descr="circuler_1"/>
            <p:cNvPicPr>
              <a:picLocks noChangeAspect="1" noChangeArrowheads="1"/>
            </p:cNvPicPr>
            <p:nvPr/>
          </p:nvPicPr>
          <p:blipFill>
            <a:blip r:embed="rId3" cstate="print"/>
            <a:srcRect/>
            <a:stretch>
              <a:fillRect/>
            </a:stretch>
          </p:blipFill>
          <p:spPr bwMode="ltGray">
            <a:xfrm>
              <a:off x="2457" y="2000"/>
              <a:ext cx="901" cy="886"/>
            </a:xfrm>
            <a:prstGeom prst="rect">
              <a:avLst/>
            </a:prstGeom>
            <a:noFill/>
          </p:spPr>
        </p:pic>
        <p:sp>
          <p:nvSpPr>
            <p:cNvPr id="9229" name="Oval 13"/>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s-ES"/>
            </a:p>
          </p:txBody>
        </p:sp>
        <p:sp>
          <p:nvSpPr>
            <p:cNvPr id="9230" name="Freeform 14"/>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s-ES"/>
            </a:p>
          </p:txBody>
        </p:sp>
        <p:grpSp>
          <p:nvGrpSpPr>
            <p:cNvPr id="9231" name="Group 15"/>
            <p:cNvGrpSpPr>
              <a:grpSpLocks/>
            </p:cNvGrpSpPr>
            <p:nvPr/>
          </p:nvGrpSpPr>
          <p:grpSpPr bwMode="auto">
            <a:xfrm rot="-1297425" flipH="1" flipV="1">
              <a:off x="2525" y="2693"/>
              <a:ext cx="781" cy="188"/>
              <a:chOff x="2532" y="1051"/>
              <a:chExt cx="893" cy="246"/>
            </a:xfrm>
          </p:grpSpPr>
          <p:grpSp>
            <p:nvGrpSpPr>
              <p:cNvPr id="9232" name="Group 16"/>
              <p:cNvGrpSpPr>
                <a:grpSpLocks/>
              </p:cNvGrpSpPr>
              <p:nvPr/>
            </p:nvGrpSpPr>
            <p:grpSpPr bwMode="auto">
              <a:xfrm>
                <a:off x="2532" y="1051"/>
                <a:ext cx="743" cy="185"/>
                <a:chOff x="1565" y="2568"/>
                <a:chExt cx="1118" cy="279"/>
              </a:xfrm>
            </p:grpSpPr>
            <p:sp>
              <p:nvSpPr>
                <p:cNvPr id="9233" name="AutoShape 17"/>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s-ES"/>
                </a:p>
              </p:txBody>
            </p:sp>
            <p:sp>
              <p:nvSpPr>
                <p:cNvPr id="9234" name="AutoShape 18"/>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s-ES"/>
                </a:p>
              </p:txBody>
            </p:sp>
            <p:sp>
              <p:nvSpPr>
                <p:cNvPr id="9235" name="AutoShape 19"/>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s-ES"/>
                </a:p>
              </p:txBody>
            </p:sp>
            <p:sp>
              <p:nvSpPr>
                <p:cNvPr id="9236" name="AutoShape 20"/>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s-ES"/>
                </a:p>
              </p:txBody>
            </p:sp>
          </p:grpSp>
          <p:grpSp>
            <p:nvGrpSpPr>
              <p:cNvPr id="9237" name="Group 21"/>
              <p:cNvGrpSpPr>
                <a:grpSpLocks/>
              </p:cNvGrpSpPr>
              <p:nvPr/>
            </p:nvGrpSpPr>
            <p:grpSpPr bwMode="auto">
              <a:xfrm rot="1353540">
                <a:off x="2682" y="1111"/>
                <a:ext cx="743" cy="186"/>
                <a:chOff x="1565" y="2568"/>
                <a:chExt cx="1118" cy="279"/>
              </a:xfrm>
            </p:grpSpPr>
            <p:sp>
              <p:nvSpPr>
                <p:cNvPr id="9238" name="AutoShape 22"/>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s-ES"/>
                </a:p>
              </p:txBody>
            </p:sp>
            <p:sp>
              <p:nvSpPr>
                <p:cNvPr id="9239" name="AutoShape 23"/>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s-ES"/>
                </a:p>
              </p:txBody>
            </p:sp>
            <p:sp>
              <p:nvSpPr>
                <p:cNvPr id="9240" name="AutoShape 24"/>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s-ES"/>
                </a:p>
              </p:txBody>
            </p:sp>
            <p:sp>
              <p:nvSpPr>
                <p:cNvPr id="9241" name="AutoShape 25"/>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s-ES"/>
                </a:p>
              </p:txBody>
            </p:sp>
          </p:grpSp>
        </p:grpSp>
      </p:grpSp>
      <p:sp>
        <p:nvSpPr>
          <p:cNvPr id="9261" name="Text Box 45"/>
          <p:cNvSpPr txBox="1">
            <a:spLocks noChangeArrowheads="1"/>
          </p:cNvSpPr>
          <p:nvPr/>
        </p:nvSpPr>
        <p:spPr bwMode="black">
          <a:xfrm>
            <a:off x="251520" y="2348880"/>
            <a:ext cx="3960440" cy="3416320"/>
          </a:xfrm>
          <a:prstGeom prst="rect">
            <a:avLst/>
          </a:prstGeom>
          <a:noFill/>
          <a:ln w="9525" algn="ctr">
            <a:noFill/>
            <a:miter lim="800000"/>
            <a:headEnd/>
            <a:tailEnd/>
          </a:ln>
          <a:effectLst/>
        </p:spPr>
        <p:txBody>
          <a:bodyPr wrap="square">
            <a:spAutoFit/>
          </a:bodyPr>
          <a:lstStyle/>
          <a:p>
            <a:pPr algn="ctr"/>
            <a:r>
              <a:rPr lang="es-ES" sz="2400" b="1" dirty="0" smtClean="0"/>
              <a:t>Si consideramos un problema</a:t>
            </a:r>
          </a:p>
          <a:p>
            <a:pPr algn="ctr"/>
            <a:r>
              <a:rPr lang="es-ES" sz="2400" b="1" dirty="0" smtClean="0"/>
              <a:t> del plan de estudios, relativo, por ejemplo, a la lectura, la información de un análisis de sistemas nos proporcionara requisitos de ejecución es posible identificar:</a:t>
            </a:r>
            <a:endParaRPr lang="es-ES" sz="2400" b="1" dirty="0"/>
          </a:p>
        </p:txBody>
      </p:sp>
      <p:sp>
        <p:nvSpPr>
          <p:cNvPr id="9263" name="Rectangle 47"/>
          <p:cNvSpPr>
            <a:spLocks noChangeArrowheads="1"/>
          </p:cNvSpPr>
          <p:nvPr/>
        </p:nvSpPr>
        <p:spPr bwMode="white">
          <a:xfrm>
            <a:off x="5004048" y="2852936"/>
            <a:ext cx="3425825" cy="726609"/>
          </a:xfrm>
          <a:prstGeom prst="rect">
            <a:avLst/>
          </a:prstGeom>
          <a:noFill/>
          <a:ln w="9525">
            <a:noFill/>
            <a:miter lim="800000"/>
            <a:headEnd/>
            <a:tailEnd/>
          </a:ln>
          <a:effectLst/>
        </p:spPr>
        <p:txBody>
          <a:bodyPr>
            <a:spAutoFit/>
          </a:bodyPr>
          <a:lstStyle/>
          <a:p>
            <a:pPr algn="ctr">
              <a:lnSpc>
                <a:spcPct val="120000"/>
              </a:lnSpc>
            </a:pPr>
            <a:r>
              <a:rPr lang="es-ES" b="1" dirty="0" smtClean="0">
                <a:solidFill>
                  <a:srgbClr val="FEFFFF"/>
                </a:solidFill>
              </a:rPr>
              <a:t>Capacidades y conocimientos demostrables </a:t>
            </a:r>
          </a:p>
        </p:txBody>
      </p:sp>
      <p:sp>
        <p:nvSpPr>
          <p:cNvPr id="9264" name="Rectangle 48"/>
          <p:cNvSpPr>
            <a:spLocks noChangeArrowheads="1"/>
          </p:cNvSpPr>
          <p:nvPr/>
        </p:nvSpPr>
        <p:spPr bwMode="white">
          <a:xfrm>
            <a:off x="5508104" y="1556792"/>
            <a:ext cx="2664296" cy="1092543"/>
          </a:xfrm>
          <a:prstGeom prst="rect">
            <a:avLst/>
          </a:prstGeom>
          <a:noFill/>
          <a:ln w="9525">
            <a:noFill/>
            <a:miter lim="800000"/>
            <a:headEnd/>
            <a:tailEnd/>
          </a:ln>
          <a:effectLst/>
        </p:spPr>
        <p:txBody>
          <a:bodyPr wrap="square">
            <a:spAutoFit/>
          </a:bodyPr>
          <a:lstStyle/>
          <a:p>
            <a:pPr lvl="0" algn="ctr">
              <a:lnSpc>
                <a:spcPct val="120000"/>
              </a:lnSpc>
            </a:pPr>
            <a:r>
              <a:rPr lang="es-ES" b="1" dirty="0" smtClean="0">
                <a:solidFill>
                  <a:srgbClr val="FEFFFF"/>
                </a:solidFill>
              </a:rPr>
              <a:t>Los requisitos para familiarizarse con el contenido </a:t>
            </a:r>
            <a:endParaRPr lang="es-ES" b="1" dirty="0">
              <a:solidFill>
                <a:srgbClr val="FEFFFF"/>
              </a:solidFill>
            </a:endParaRPr>
          </a:p>
        </p:txBody>
      </p:sp>
      <p:sp>
        <p:nvSpPr>
          <p:cNvPr id="9265" name="Rectangle 49"/>
          <p:cNvSpPr>
            <a:spLocks noChangeArrowheads="1"/>
          </p:cNvSpPr>
          <p:nvPr/>
        </p:nvSpPr>
        <p:spPr bwMode="white">
          <a:xfrm>
            <a:off x="5178623" y="5373216"/>
            <a:ext cx="3425825" cy="1200329"/>
          </a:xfrm>
          <a:prstGeom prst="rect">
            <a:avLst/>
          </a:prstGeom>
          <a:noFill/>
          <a:ln w="9525">
            <a:noFill/>
            <a:miter lim="800000"/>
            <a:headEnd/>
            <a:tailEnd/>
          </a:ln>
          <a:effectLst/>
        </p:spPr>
        <p:txBody>
          <a:bodyPr>
            <a:spAutoFit/>
          </a:bodyPr>
          <a:lstStyle/>
          <a:p>
            <a:pPr algn="ctr"/>
            <a:r>
              <a:rPr lang="es-ES" b="1" dirty="0" smtClean="0">
                <a:solidFill>
                  <a:srgbClr val="FEFFFF"/>
                </a:solidFill>
              </a:rPr>
              <a:t>La naturaleza que debe tener el contexto y el ambiente en el que vaya a efectuarse el programa </a:t>
            </a:r>
          </a:p>
        </p:txBody>
      </p:sp>
      <p:sp>
        <p:nvSpPr>
          <p:cNvPr id="53" name="Rectangle 48"/>
          <p:cNvSpPr>
            <a:spLocks noChangeArrowheads="1"/>
          </p:cNvSpPr>
          <p:nvPr/>
        </p:nvSpPr>
        <p:spPr bwMode="white">
          <a:xfrm>
            <a:off x="5148064" y="3956863"/>
            <a:ext cx="3425825" cy="1200329"/>
          </a:xfrm>
          <a:prstGeom prst="rect">
            <a:avLst/>
          </a:prstGeom>
          <a:noFill/>
          <a:ln w="9525">
            <a:noFill/>
            <a:miter lim="800000"/>
            <a:headEnd/>
            <a:tailEnd/>
          </a:ln>
          <a:effectLst/>
        </p:spPr>
        <p:txBody>
          <a:bodyPr>
            <a:spAutoFit/>
          </a:bodyPr>
          <a:lstStyle/>
          <a:p>
            <a:pPr lvl="0" algn="ctr"/>
            <a:r>
              <a:rPr lang="es-ES" b="1" dirty="0" smtClean="0">
                <a:solidFill>
                  <a:srgbClr val="FEFFFF"/>
                </a:solidFill>
              </a:rPr>
              <a:t>Características de la población para la que debe diseñarse el programa de cambio conductual </a:t>
            </a:r>
          </a:p>
        </p:txBody>
      </p:sp>
      <p:pic>
        <p:nvPicPr>
          <p:cNvPr id="54" name="Picture 8" descr="Picture4"/>
          <p:cNvPicPr>
            <a:picLocks noChangeAspect="1" noChangeArrowheads="1"/>
          </p:cNvPicPr>
          <p:nvPr/>
        </p:nvPicPr>
        <p:blipFill>
          <a:blip r:embed="rId2" cstate="print"/>
          <a:srcRect/>
          <a:stretch>
            <a:fillRect/>
          </a:stretch>
        </p:blipFill>
        <p:spPr bwMode="auto">
          <a:xfrm>
            <a:off x="4932040" y="4005064"/>
            <a:ext cx="793750" cy="673100"/>
          </a:xfrm>
          <a:prstGeom prst="rect">
            <a:avLst/>
          </a:prstGeom>
          <a:noFill/>
        </p:spPr>
      </p:pic>
      <p:pic>
        <p:nvPicPr>
          <p:cNvPr id="55" name="Picture 8" descr="Picture4"/>
          <p:cNvPicPr>
            <a:picLocks noChangeAspect="1" noChangeArrowheads="1"/>
          </p:cNvPicPr>
          <p:nvPr/>
        </p:nvPicPr>
        <p:blipFill>
          <a:blip r:embed="rId2" cstate="print"/>
          <a:srcRect/>
          <a:stretch>
            <a:fillRect/>
          </a:stretch>
        </p:blipFill>
        <p:spPr bwMode="auto">
          <a:xfrm>
            <a:off x="4932040" y="5348188"/>
            <a:ext cx="793750" cy="6731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39" name="AutoShape 3"/>
          <p:cNvSpPr>
            <a:spLocks noChangeArrowheads="1"/>
          </p:cNvSpPr>
          <p:nvPr/>
        </p:nvSpPr>
        <p:spPr bwMode="gray">
          <a:xfrm>
            <a:off x="1187624" y="1340768"/>
            <a:ext cx="6653213" cy="114458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14340" name="AutoShape 4"/>
          <p:cNvSpPr>
            <a:spLocks noChangeArrowheads="1"/>
          </p:cNvSpPr>
          <p:nvPr/>
        </p:nvSpPr>
        <p:spPr bwMode="gray">
          <a:xfrm>
            <a:off x="1115616" y="2996952"/>
            <a:ext cx="6517977" cy="2532533"/>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14342" name="AutoShape 6"/>
          <p:cNvSpPr>
            <a:spLocks noChangeArrowheads="1"/>
          </p:cNvSpPr>
          <p:nvPr/>
        </p:nvSpPr>
        <p:spPr bwMode="gray">
          <a:xfrm flipV="1">
            <a:off x="1331640" y="2636912"/>
            <a:ext cx="6397625" cy="361950"/>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1">
                  <a:alpha val="39999"/>
                </a:schemeClr>
              </a:gs>
              <a:gs pos="100000">
                <a:schemeClr val="accent1">
                  <a:gamma/>
                  <a:tint val="0"/>
                  <a:invGamma/>
                  <a:alpha val="0"/>
                </a:schemeClr>
              </a:gs>
            </a:gsLst>
            <a:lin ang="5400000" scaled="1"/>
          </a:gradFill>
          <a:ln w="9525" algn="ctr">
            <a:noFill/>
            <a:miter lim="800000"/>
            <a:headEnd/>
            <a:tailEnd/>
          </a:ln>
          <a:effectLst/>
        </p:spPr>
        <p:txBody>
          <a:bodyPr wrap="none" anchor="ctr"/>
          <a:lstStyle/>
          <a:p>
            <a:endParaRPr lang="es-ES"/>
          </a:p>
        </p:txBody>
      </p:sp>
      <p:sp>
        <p:nvSpPr>
          <p:cNvPr id="14343" name="AutoShape 7"/>
          <p:cNvSpPr>
            <a:spLocks noChangeArrowheads="1"/>
          </p:cNvSpPr>
          <p:nvPr/>
        </p:nvSpPr>
        <p:spPr bwMode="gray">
          <a:xfrm flipV="1">
            <a:off x="1187624" y="980728"/>
            <a:ext cx="6502400" cy="36353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headEnd/>
            <a:tailEnd/>
          </a:ln>
          <a:effectLst/>
        </p:spPr>
        <p:txBody>
          <a:bodyPr wrap="none" anchor="ctr"/>
          <a:lstStyle/>
          <a:p>
            <a:endParaRPr lang="es-ES"/>
          </a:p>
        </p:txBody>
      </p:sp>
      <p:pic>
        <p:nvPicPr>
          <p:cNvPr id="14345" name="Picture 9" descr="Picture4"/>
          <p:cNvPicPr>
            <a:picLocks noChangeAspect="1" noChangeArrowheads="1"/>
          </p:cNvPicPr>
          <p:nvPr/>
        </p:nvPicPr>
        <p:blipFill>
          <a:blip r:embed="rId2" cstate="print"/>
          <a:srcRect/>
          <a:stretch>
            <a:fillRect/>
          </a:stretch>
        </p:blipFill>
        <p:spPr bwMode="auto">
          <a:xfrm>
            <a:off x="1331640" y="1340768"/>
            <a:ext cx="674688" cy="574675"/>
          </a:xfrm>
          <a:prstGeom prst="rect">
            <a:avLst/>
          </a:prstGeom>
          <a:noFill/>
        </p:spPr>
      </p:pic>
      <p:pic>
        <p:nvPicPr>
          <p:cNvPr id="14346" name="Picture 10" descr="Picture4"/>
          <p:cNvPicPr>
            <a:picLocks noChangeAspect="1" noChangeArrowheads="1"/>
          </p:cNvPicPr>
          <p:nvPr/>
        </p:nvPicPr>
        <p:blipFill>
          <a:blip r:embed="rId2" cstate="print"/>
          <a:srcRect/>
          <a:stretch>
            <a:fillRect/>
          </a:stretch>
        </p:blipFill>
        <p:spPr bwMode="auto">
          <a:xfrm>
            <a:off x="1273175" y="3606800"/>
            <a:ext cx="676275" cy="573088"/>
          </a:xfrm>
          <a:prstGeom prst="rect">
            <a:avLst/>
          </a:prstGeom>
          <a:noFill/>
        </p:spPr>
      </p:pic>
      <p:pic>
        <p:nvPicPr>
          <p:cNvPr id="14347" name="Picture 11" descr="Picture4"/>
          <p:cNvPicPr>
            <a:picLocks noChangeAspect="1" noChangeArrowheads="1"/>
          </p:cNvPicPr>
          <p:nvPr/>
        </p:nvPicPr>
        <p:blipFill>
          <a:blip r:embed="rId2" cstate="print"/>
          <a:srcRect/>
          <a:stretch>
            <a:fillRect/>
          </a:stretch>
        </p:blipFill>
        <p:spPr bwMode="auto">
          <a:xfrm>
            <a:off x="1277938" y="5118100"/>
            <a:ext cx="674687" cy="573088"/>
          </a:xfrm>
          <a:prstGeom prst="rect">
            <a:avLst/>
          </a:prstGeom>
          <a:noFill/>
        </p:spPr>
      </p:pic>
      <p:sp>
        <p:nvSpPr>
          <p:cNvPr id="14351" name="Text Box 15"/>
          <p:cNvSpPr txBox="1">
            <a:spLocks noChangeArrowheads="1"/>
          </p:cNvSpPr>
          <p:nvPr/>
        </p:nvSpPr>
        <p:spPr bwMode="gray">
          <a:xfrm>
            <a:off x="1835696" y="1340768"/>
            <a:ext cx="5544616" cy="954107"/>
          </a:xfrm>
          <a:prstGeom prst="rect">
            <a:avLst/>
          </a:prstGeom>
          <a:noFill/>
          <a:ln w="9525" algn="ctr">
            <a:noFill/>
            <a:miter lim="800000"/>
            <a:headEnd/>
            <a:tailEnd/>
          </a:ln>
          <a:effectLst/>
        </p:spPr>
        <p:txBody>
          <a:bodyPr wrap="square">
            <a:spAutoFit/>
          </a:bodyPr>
          <a:lstStyle/>
          <a:p>
            <a:r>
              <a:rPr lang="es-ES" b="1" dirty="0" smtClean="0"/>
              <a:t>¿</a:t>
            </a:r>
            <a:r>
              <a:rPr lang="es-ES" sz="2000" dirty="0" smtClean="0">
                <a:solidFill>
                  <a:srgbClr val="FEFFFF"/>
                </a:solidFill>
              </a:rPr>
              <a:t>En qué consiste un análisis de métodos y medios?</a:t>
            </a:r>
          </a:p>
          <a:p>
            <a:r>
              <a:rPr lang="es-ES" sz="1600" dirty="0" smtClean="0"/>
              <a:t> </a:t>
            </a:r>
            <a:endParaRPr lang="es-ES" sz="1600" dirty="0"/>
          </a:p>
        </p:txBody>
      </p:sp>
      <p:sp>
        <p:nvSpPr>
          <p:cNvPr id="14352" name="Text Box 16"/>
          <p:cNvSpPr txBox="1">
            <a:spLocks noChangeArrowheads="1"/>
          </p:cNvSpPr>
          <p:nvPr/>
        </p:nvSpPr>
        <p:spPr bwMode="gray">
          <a:xfrm>
            <a:off x="1619672" y="3501008"/>
            <a:ext cx="6019800" cy="1569660"/>
          </a:xfrm>
          <a:prstGeom prst="rect">
            <a:avLst/>
          </a:prstGeom>
          <a:noFill/>
          <a:ln w="9525" algn="ctr">
            <a:noFill/>
            <a:miter lim="800000"/>
            <a:headEnd/>
            <a:tailEnd/>
          </a:ln>
          <a:effectLst/>
        </p:spPr>
        <p:txBody>
          <a:bodyPr wrap="square">
            <a:spAutoFit/>
          </a:bodyPr>
          <a:lstStyle/>
          <a:p>
            <a:pPr algn="ctr" eaLnBrk="0" hangingPunct="0"/>
            <a:r>
              <a:rPr lang="es-ES" sz="2000" b="1" dirty="0" smtClean="0">
                <a:solidFill>
                  <a:srgbClr val="FEFFFF"/>
                </a:solidFill>
              </a:rPr>
              <a:t>Es </a:t>
            </a:r>
            <a:r>
              <a:rPr lang="es-ES" sz="2000" b="1" dirty="0" smtClean="0">
                <a:solidFill>
                  <a:srgbClr val="FEFFFF"/>
                </a:solidFill>
              </a:rPr>
              <a:t>la identificación del mayor numero posible de </a:t>
            </a:r>
            <a:r>
              <a:rPr lang="es-ES" sz="2000" b="1" u="sng" dirty="0" smtClean="0">
                <a:solidFill>
                  <a:srgbClr val="FEFFFF"/>
                </a:solidFill>
              </a:rPr>
              <a:t>métodos</a:t>
            </a:r>
            <a:r>
              <a:rPr lang="es-ES" sz="2000" b="1" dirty="0" smtClean="0">
                <a:solidFill>
                  <a:srgbClr val="FEFFFF"/>
                </a:solidFill>
              </a:rPr>
              <a:t> con </a:t>
            </a:r>
            <a:r>
              <a:rPr lang="es-ES" sz="2000" b="1" u="sng" dirty="0" smtClean="0">
                <a:solidFill>
                  <a:srgbClr val="FEFFFF"/>
                </a:solidFill>
              </a:rPr>
              <a:t>sus ventajas y desventajas </a:t>
            </a:r>
            <a:r>
              <a:rPr lang="es-ES" sz="2000" b="1" dirty="0" smtClean="0">
                <a:solidFill>
                  <a:srgbClr val="FEFFFF"/>
                </a:solidFill>
              </a:rPr>
              <a:t>para satisfacer  los requisitos especificados de ejecución. </a:t>
            </a:r>
            <a:endParaRPr lang="es-ES" sz="2000" b="1" dirty="0" smtClean="0">
              <a:solidFill>
                <a:srgbClr val="FEFFFF"/>
              </a:solidFill>
            </a:endParaRPr>
          </a:p>
          <a:p>
            <a:pPr eaLnBrk="0" hangingPunct="0"/>
            <a:endParaRPr lang="en-US" sz="1600" dirty="0">
              <a:solidFill>
                <a:srgbClr val="FEFFFF"/>
              </a:solidFill>
            </a:endParaRPr>
          </a:p>
        </p:txBody>
      </p:sp>
      <p:sp>
        <p:nvSpPr>
          <p:cNvPr id="12" name="AutoShape 6"/>
          <p:cNvSpPr>
            <a:spLocks noChangeArrowheads="1"/>
          </p:cNvSpPr>
          <p:nvPr/>
        </p:nvSpPr>
        <p:spPr bwMode="gray">
          <a:xfrm flipV="1">
            <a:off x="1187624" y="5517232"/>
            <a:ext cx="6408712" cy="134076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1">
                  <a:alpha val="39999"/>
                </a:schemeClr>
              </a:gs>
              <a:gs pos="100000">
                <a:schemeClr val="accent1">
                  <a:gamma/>
                  <a:tint val="0"/>
                  <a:invGamma/>
                  <a:alpha val="0"/>
                </a:schemeClr>
              </a:gs>
            </a:gsLst>
            <a:lin ang="5400000" scaled="1"/>
          </a:gradFill>
          <a:ln w="9525" algn="ctr">
            <a:noFill/>
            <a:miter lim="800000"/>
            <a:headEnd/>
            <a:tailEnd/>
          </a:ln>
          <a:effectLst/>
        </p:spPr>
        <p:txBody>
          <a:bodyPr wrap="none" anchor="ctr"/>
          <a:lstStyle/>
          <a:p>
            <a:endParaRPr lang="es-ES"/>
          </a:p>
        </p:txBody>
      </p:sp>
      <p:sp>
        <p:nvSpPr>
          <p:cNvPr id="13" name="12 CuadroTexto"/>
          <p:cNvSpPr txBox="1"/>
          <p:nvPr/>
        </p:nvSpPr>
        <p:spPr>
          <a:xfrm>
            <a:off x="1979712" y="6150114"/>
            <a:ext cx="5472608" cy="707886"/>
          </a:xfrm>
          <a:prstGeom prst="rect">
            <a:avLst/>
          </a:prstGeom>
          <a:noFill/>
        </p:spPr>
        <p:txBody>
          <a:bodyPr wrap="square" rtlCol="0">
            <a:spAutoFit/>
          </a:bodyPr>
          <a:lstStyle/>
          <a:p>
            <a:r>
              <a:rPr lang="es-ES" sz="2000" b="1" dirty="0" smtClean="0">
                <a:solidFill>
                  <a:schemeClr val="accent1">
                    <a:lumMod val="75000"/>
                  </a:schemeClr>
                </a:solidFill>
              </a:rPr>
              <a:t>Al analizar los  métodos y medios no corresponde seleccionar </a:t>
            </a:r>
            <a:r>
              <a:rPr lang="es-ES" sz="2000" b="1" u="sng" dirty="0" smtClean="0">
                <a:solidFill>
                  <a:schemeClr val="accent1">
                    <a:lumMod val="75000"/>
                  </a:schemeClr>
                </a:solidFill>
              </a:rPr>
              <a:t>el modo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39" name="AutoShape 3"/>
          <p:cNvSpPr>
            <a:spLocks noChangeArrowheads="1"/>
          </p:cNvSpPr>
          <p:nvPr/>
        </p:nvSpPr>
        <p:spPr bwMode="gray">
          <a:xfrm>
            <a:off x="1259632" y="1916832"/>
            <a:ext cx="6653213" cy="424847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14343" name="AutoShape 7"/>
          <p:cNvSpPr>
            <a:spLocks noChangeArrowheads="1"/>
          </p:cNvSpPr>
          <p:nvPr/>
        </p:nvSpPr>
        <p:spPr bwMode="gray">
          <a:xfrm flipV="1">
            <a:off x="1296988" y="1600200"/>
            <a:ext cx="6502400" cy="36353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headEnd/>
            <a:tailEnd/>
          </a:ln>
          <a:effectLst/>
        </p:spPr>
        <p:txBody>
          <a:bodyPr wrap="none" anchor="ctr"/>
          <a:lstStyle/>
          <a:p>
            <a:endParaRPr lang="es-ES"/>
          </a:p>
        </p:txBody>
      </p:sp>
      <p:pic>
        <p:nvPicPr>
          <p:cNvPr id="14345" name="Picture 9" descr="Picture4"/>
          <p:cNvPicPr>
            <a:picLocks noChangeAspect="1" noChangeArrowheads="1"/>
          </p:cNvPicPr>
          <p:nvPr/>
        </p:nvPicPr>
        <p:blipFill>
          <a:blip r:embed="rId2" cstate="print"/>
          <a:srcRect/>
          <a:stretch>
            <a:fillRect/>
          </a:stretch>
        </p:blipFill>
        <p:spPr bwMode="auto">
          <a:xfrm>
            <a:off x="1276350" y="2012950"/>
            <a:ext cx="674688" cy="574675"/>
          </a:xfrm>
          <a:prstGeom prst="rect">
            <a:avLst/>
          </a:prstGeom>
          <a:noFill/>
        </p:spPr>
      </p:pic>
      <p:pic>
        <p:nvPicPr>
          <p:cNvPr id="14346" name="Picture 10" descr="Picture4"/>
          <p:cNvPicPr>
            <a:picLocks noChangeAspect="1" noChangeArrowheads="1"/>
          </p:cNvPicPr>
          <p:nvPr/>
        </p:nvPicPr>
        <p:blipFill>
          <a:blip r:embed="rId2" cstate="print"/>
          <a:srcRect/>
          <a:stretch>
            <a:fillRect/>
          </a:stretch>
        </p:blipFill>
        <p:spPr bwMode="auto">
          <a:xfrm>
            <a:off x="1475656" y="2276872"/>
            <a:ext cx="676275" cy="573088"/>
          </a:xfrm>
          <a:prstGeom prst="rect">
            <a:avLst/>
          </a:prstGeom>
          <a:noFill/>
        </p:spPr>
      </p:pic>
      <p:pic>
        <p:nvPicPr>
          <p:cNvPr id="14347" name="Picture 11" descr="Picture4"/>
          <p:cNvPicPr>
            <a:picLocks noChangeAspect="1" noChangeArrowheads="1"/>
          </p:cNvPicPr>
          <p:nvPr/>
        </p:nvPicPr>
        <p:blipFill>
          <a:blip r:embed="rId2" cstate="print"/>
          <a:srcRect/>
          <a:stretch>
            <a:fillRect/>
          </a:stretch>
        </p:blipFill>
        <p:spPr bwMode="auto">
          <a:xfrm rot="5400000">
            <a:off x="7069185" y="5181376"/>
            <a:ext cx="674687" cy="573088"/>
          </a:xfrm>
          <a:prstGeom prst="rect">
            <a:avLst/>
          </a:prstGeom>
          <a:noFill/>
        </p:spPr>
      </p:pic>
      <p:sp>
        <p:nvSpPr>
          <p:cNvPr id="14351" name="Text Box 15"/>
          <p:cNvSpPr txBox="1">
            <a:spLocks noChangeArrowheads="1"/>
          </p:cNvSpPr>
          <p:nvPr/>
        </p:nvSpPr>
        <p:spPr bwMode="gray">
          <a:xfrm>
            <a:off x="1763688" y="2132857"/>
            <a:ext cx="5544616" cy="338554"/>
          </a:xfrm>
          <a:prstGeom prst="rect">
            <a:avLst/>
          </a:prstGeom>
          <a:noFill/>
          <a:ln w="9525" algn="ctr">
            <a:noFill/>
            <a:miter lim="800000"/>
            <a:headEnd/>
            <a:tailEnd/>
          </a:ln>
          <a:effectLst/>
        </p:spPr>
        <p:txBody>
          <a:bodyPr wrap="square">
            <a:spAutoFit/>
          </a:bodyPr>
          <a:lstStyle/>
          <a:p>
            <a:r>
              <a:rPr lang="es-ES" sz="1600" dirty="0" smtClean="0"/>
              <a:t> </a:t>
            </a:r>
            <a:endParaRPr lang="es-ES" sz="1600" dirty="0"/>
          </a:p>
        </p:txBody>
      </p:sp>
      <p:sp>
        <p:nvSpPr>
          <p:cNvPr id="14352" name="Text Box 16"/>
          <p:cNvSpPr txBox="1">
            <a:spLocks noChangeArrowheads="1"/>
          </p:cNvSpPr>
          <p:nvPr/>
        </p:nvSpPr>
        <p:spPr bwMode="gray">
          <a:xfrm>
            <a:off x="1691680" y="2204864"/>
            <a:ext cx="6019800" cy="954107"/>
          </a:xfrm>
          <a:prstGeom prst="rect">
            <a:avLst/>
          </a:prstGeom>
          <a:noFill/>
          <a:ln w="9525" algn="ctr">
            <a:noFill/>
            <a:miter lim="800000"/>
            <a:headEnd/>
            <a:tailEnd/>
          </a:ln>
          <a:effectLst/>
        </p:spPr>
        <p:txBody>
          <a:bodyPr wrap="square">
            <a:spAutoFit/>
          </a:bodyPr>
          <a:lstStyle/>
          <a:p>
            <a:r>
              <a:rPr lang="es-ES" sz="2000" dirty="0" smtClean="0"/>
              <a:t>¿Cuándo debe iniciarse el análisis de métodos y medios?</a:t>
            </a:r>
          </a:p>
          <a:p>
            <a:pPr eaLnBrk="0" hangingPunct="0"/>
            <a:endParaRPr lang="en-US" sz="1600" dirty="0">
              <a:solidFill>
                <a:srgbClr val="FEFFFF"/>
              </a:solidFill>
            </a:endParaRPr>
          </a:p>
        </p:txBody>
      </p:sp>
      <p:sp>
        <p:nvSpPr>
          <p:cNvPr id="21" name="Text Box 16"/>
          <p:cNvSpPr txBox="1">
            <a:spLocks noChangeArrowheads="1"/>
          </p:cNvSpPr>
          <p:nvPr/>
        </p:nvSpPr>
        <p:spPr bwMode="gray">
          <a:xfrm>
            <a:off x="1691680" y="3068960"/>
            <a:ext cx="6019800" cy="1631216"/>
          </a:xfrm>
          <a:prstGeom prst="rect">
            <a:avLst/>
          </a:prstGeom>
          <a:noFill/>
          <a:ln w="9525" algn="ctr">
            <a:noFill/>
            <a:miter lim="800000"/>
            <a:headEnd/>
            <a:tailEnd/>
          </a:ln>
          <a:effectLst/>
        </p:spPr>
        <p:txBody>
          <a:bodyPr wrap="square">
            <a:spAutoFit/>
          </a:bodyPr>
          <a:lstStyle/>
          <a:p>
            <a:pPr algn="just"/>
            <a:r>
              <a:rPr lang="es-ES" sz="2000" dirty="0" smtClean="0"/>
              <a:t> </a:t>
            </a:r>
            <a:r>
              <a:rPr lang="es-ES" sz="2000" dirty="0" smtClean="0"/>
              <a:t>Al realizar un análisis  de </a:t>
            </a:r>
            <a:r>
              <a:rPr lang="es-ES" sz="2000" dirty="0" smtClean="0"/>
              <a:t>sistemas, Lo </a:t>
            </a:r>
            <a:r>
              <a:rPr lang="es-ES" sz="2000" dirty="0" smtClean="0"/>
              <a:t>mejor es </a:t>
            </a:r>
            <a:r>
              <a:rPr lang="es-ES" sz="2000" dirty="0" smtClean="0"/>
              <a:t>que comience </a:t>
            </a:r>
            <a:r>
              <a:rPr lang="es-ES" sz="2000" dirty="0" smtClean="0"/>
              <a:t>en cuanto se identifiquen los requisitos de ejecución para un producto o </a:t>
            </a:r>
            <a:r>
              <a:rPr lang="es-ES" sz="2000" dirty="0" smtClean="0"/>
              <a:t>resultado.</a:t>
            </a:r>
            <a:endParaRPr lang="es-ES" sz="2000" dirty="0" smtClean="0"/>
          </a:p>
          <a:p>
            <a:r>
              <a:rPr lang="es-ES" sz="2000" dirty="0" smtClean="0"/>
              <a:t> </a:t>
            </a:r>
          </a:p>
        </p:txBody>
      </p:sp>
      <p:sp>
        <p:nvSpPr>
          <p:cNvPr id="22" name="Text Box 16"/>
          <p:cNvSpPr txBox="1">
            <a:spLocks noChangeArrowheads="1"/>
          </p:cNvSpPr>
          <p:nvPr/>
        </p:nvSpPr>
        <p:spPr bwMode="gray">
          <a:xfrm>
            <a:off x="1720552" y="4365104"/>
            <a:ext cx="6019800" cy="2185214"/>
          </a:xfrm>
          <a:prstGeom prst="rect">
            <a:avLst/>
          </a:prstGeom>
          <a:noFill/>
          <a:ln w="9525" algn="ctr">
            <a:noFill/>
            <a:miter lim="800000"/>
            <a:headEnd/>
            <a:tailEnd/>
          </a:ln>
          <a:effectLst/>
        </p:spPr>
        <p:txBody>
          <a:bodyPr wrap="square">
            <a:spAutoFit/>
          </a:bodyPr>
          <a:lstStyle/>
          <a:p>
            <a:r>
              <a:rPr lang="es-ES" sz="2000" dirty="0" smtClean="0"/>
              <a:t> </a:t>
            </a:r>
          </a:p>
          <a:p>
            <a:r>
              <a:rPr lang="es-ES" sz="2000" dirty="0" smtClean="0"/>
              <a:t>Segundo paso es Descubrir si hay o no posibles estrategias y procedimientos para satisfacer los requisitos.</a:t>
            </a:r>
          </a:p>
          <a:p>
            <a:r>
              <a:rPr lang="es-ES" sz="2000" dirty="0" smtClean="0"/>
              <a:t> </a:t>
            </a:r>
          </a:p>
          <a:p>
            <a:endParaRPr lang="es-ES" sz="2000" dirty="0" smtClean="0"/>
          </a:p>
          <a:p>
            <a:pPr eaLnBrk="0" hangingPunct="0"/>
            <a:endParaRPr lang="en-US" sz="1600" dirty="0">
              <a:solidFill>
                <a:srgbClr val="FE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40" name="AutoShape 4"/>
          <p:cNvSpPr>
            <a:spLocks noChangeArrowheads="1"/>
          </p:cNvSpPr>
          <p:nvPr/>
        </p:nvSpPr>
        <p:spPr bwMode="gray">
          <a:xfrm>
            <a:off x="1259632" y="1484784"/>
            <a:ext cx="6840760" cy="4476749"/>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14345" name="Picture 9" descr="Picture4"/>
          <p:cNvPicPr>
            <a:picLocks noChangeAspect="1" noChangeArrowheads="1"/>
          </p:cNvPicPr>
          <p:nvPr/>
        </p:nvPicPr>
        <p:blipFill>
          <a:blip r:embed="rId2" cstate="print"/>
          <a:srcRect/>
          <a:stretch>
            <a:fillRect/>
          </a:stretch>
        </p:blipFill>
        <p:spPr bwMode="auto">
          <a:xfrm>
            <a:off x="1276350" y="2012950"/>
            <a:ext cx="674688" cy="574675"/>
          </a:xfrm>
          <a:prstGeom prst="rect">
            <a:avLst/>
          </a:prstGeom>
          <a:noFill/>
        </p:spPr>
      </p:pic>
      <p:pic>
        <p:nvPicPr>
          <p:cNvPr id="14347" name="Picture 11" descr="Picture4"/>
          <p:cNvPicPr>
            <a:picLocks noChangeAspect="1" noChangeArrowheads="1"/>
          </p:cNvPicPr>
          <p:nvPr/>
        </p:nvPicPr>
        <p:blipFill>
          <a:blip r:embed="rId2" cstate="print"/>
          <a:srcRect/>
          <a:stretch>
            <a:fillRect/>
          </a:stretch>
        </p:blipFill>
        <p:spPr bwMode="auto">
          <a:xfrm rot="6056977">
            <a:off x="2715304" y="5237982"/>
            <a:ext cx="674687" cy="573088"/>
          </a:xfrm>
          <a:prstGeom prst="rect">
            <a:avLst/>
          </a:prstGeom>
          <a:noFill/>
        </p:spPr>
      </p:pic>
      <p:sp>
        <p:nvSpPr>
          <p:cNvPr id="14352" name="Text Box 16"/>
          <p:cNvSpPr txBox="1">
            <a:spLocks noChangeArrowheads="1"/>
          </p:cNvSpPr>
          <p:nvPr/>
        </p:nvSpPr>
        <p:spPr bwMode="gray">
          <a:xfrm>
            <a:off x="1475656" y="2060848"/>
            <a:ext cx="6019800" cy="3724096"/>
          </a:xfrm>
          <a:prstGeom prst="rect">
            <a:avLst/>
          </a:prstGeom>
          <a:noFill/>
          <a:ln w="9525" algn="ctr">
            <a:noFill/>
            <a:miter lim="800000"/>
            <a:headEnd/>
            <a:tailEnd/>
          </a:ln>
          <a:effectLst/>
        </p:spPr>
        <p:txBody>
          <a:bodyPr wrap="square">
            <a:spAutoFit/>
          </a:bodyPr>
          <a:lstStyle/>
          <a:p>
            <a:pPr algn="just"/>
            <a:r>
              <a:rPr lang="es-ES" sz="2000" b="1" dirty="0" smtClean="0">
                <a:solidFill>
                  <a:srgbClr val="EAEAEA"/>
                </a:solidFill>
              </a:rPr>
              <a:t>Sin duda los planificadores educacionales experimentados consideran como más útil iniciar el análisis de métodos y medios tan pronto como se identifiquen y anuncien el objetivo de la misión y de los requisitos a fines de ejecución. Así la determinación continua de los posibles “como” hacer las cosas y las ventajas y desventajas de relativa de cada uno de ellos, quiere decir que se está llevando a cabo, sobre la marcha una evaluación de viabilidad. </a:t>
            </a:r>
          </a:p>
          <a:p>
            <a:pPr eaLnBrk="0" hangingPunct="0"/>
            <a:endParaRPr lang="en-US" sz="1600" dirty="0">
              <a:solidFill>
                <a:srgbClr val="FE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200" dirty="0" smtClean="0"/>
              <a:t>ANALIS DE  METODOS Y  MEDIOS </a:t>
            </a:r>
            <a:endParaRPr lang="en-US" sz="3200" dirty="0"/>
          </a:p>
        </p:txBody>
      </p:sp>
      <p:sp>
        <p:nvSpPr>
          <p:cNvPr id="14339" name="AutoShape 3"/>
          <p:cNvSpPr>
            <a:spLocks noChangeArrowheads="1"/>
          </p:cNvSpPr>
          <p:nvPr/>
        </p:nvSpPr>
        <p:spPr bwMode="gray">
          <a:xfrm>
            <a:off x="899592" y="1412776"/>
            <a:ext cx="6840760" cy="5040560"/>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14345" name="Picture 9" descr="Picture4"/>
          <p:cNvPicPr>
            <a:picLocks noChangeAspect="1" noChangeArrowheads="1"/>
          </p:cNvPicPr>
          <p:nvPr/>
        </p:nvPicPr>
        <p:blipFill>
          <a:blip r:embed="rId2" cstate="print"/>
          <a:srcRect/>
          <a:stretch>
            <a:fillRect/>
          </a:stretch>
        </p:blipFill>
        <p:spPr bwMode="auto">
          <a:xfrm>
            <a:off x="1276350" y="2012950"/>
            <a:ext cx="674688" cy="574675"/>
          </a:xfrm>
          <a:prstGeom prst="rect">
            <a:avLst/>
          </a:prstGeom>
          <a:noFill/>
        </p:spPr>
      </p:pic>
      <p:sp>
        <p:nvSpPr>
          <p:cNvPr id="14351" name="Text Box 15"/>
          <p:cNvSpPr txBox="1">
            <a:spLocks noChangeArrowheads="1"/>
          </p:cNvSpPr>
          <p:nvPr/>
        </p:nvSpPr>
        <p:spPr bwMode="gray">
          <a:xfrm>
            <a:off x="1763688" y="1988840"/>
            <a:ext cx="5616624" cy="3868113"/>
          </a:xfrm>
          <a:prstGeom prst="rect">
            <a:avLst/>
          </a:prstGeom>
          <a:noFill/>
          <a:ln w="9525" algn="ctr">
            <a:noFill/>
            <a:miter lim="800000"/>
            <a:headEnd/>
            <a:tailEnd/>
          </a:ln>
          <a:effectLst/>
        </p:spPr>
        <p:txBody>
          <a:bodyPr wrap="square">
            <a:spAutoFit/>
          </a:bodyPr>
          <a:lstStyle/>
          <a:p>
            <a:r>
              <a:rPr lang="es-ES" b="1" dirty="0" smtClean="0"/>
              <a:t>¿</a:t>
            </a:r>
            <a:r>
              <a:rPr lang="es-ES" sz="2000" dirty="0" smtClean="0"/>
              <a:t> Cuando el planificador ha completado el análisis de tareas y el análisis final de métodos y medios, habrá dos productos.</a:t>
            </a:r>
          </a:p>
          <a:p>
            <a:r>
              <a:rPr lang="es-ES" sz="2000" dirty="0" smtClean="0"/>
              <a:t> </a:t>
            </a:r>
          </a:p>
          <a:p>
            <a:pPr lvl="0"/>
            <a:r>
              <a:rPr lang="es-ES" sz="2000" dirty="0" smtClean="0"/>
              <a:t>Una base de datos factibles “que” para la solución del </a:t>
            </a:r>
            <a:r>
              <a:rPr lang="es-ES" sz="2000" dirty="0" smtClean="0"/>
              <a:t>problema</a:t>
            </a:r>
          </a:p>
          <a:p>
            <a:pPr lvl="0"/>
            <a:endParaRPr lang="es-ES" sz="2000" dirty="0" smtClean="0"/>
          </a:p>
          <a:p>
            <a:pPr lvl="0"/>
            <a:r>
              <a:rPr lang="es-ES" sz="2000" dirty="0" smtClean="0"/>
              <a:t>Una base de datos de posibles “como” realizarlos con la indicación de las ventajas y desventajas de cada uno de ellos </a:t>
            </a:r>
          </a:p>
          <a:p>
            <a:endParaRPr lang="es-ES" sz="2000" dirty="0" smtClean="0">
              <a:solidFill>
                <a:srgbClr val="FEFFFF"/>
              </a:solidFill>
            </a:endParaRPr>
          </a:p>
          <a:p>
            <a:r>
              <a:rPr lang="es-ES" sz="1600" dirty="0" smtClean="0"/>
              <a:t> </a:t>
            </a:r>
            <a:endParaRPr lang="es-E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83TGp_business_light_ani">
  <a:themeElements>
    <a:clrScheme name="Default Design 1">
      <a:dk1>
        <a:srgbClr val="000000"/>
      </a:dk1>
      <a:lt1>
        <a:srgbClr val="C8D4E2"/>
      </a:lt1>
      <a:dk2>
        <a:srgbClr val="015465"/>
      </a:dk2>
      <a:lt2>
        <a:srgbClr val="808080"/>
      </a:lt2>
      <a:accent1>
        <a:srgbClr val="B96F81"/>
      </a:accent1>
      <a:accent2>
        <a:srgbClr val="84B75D"/>
      </a:accent2>
      <a:accent3>
        <a:srgbClr val="E0E6EE"/>
      </a:accent3>
      <a:accent4>
        <a:srgbClr val="000000"/>
      </a:accent4>
      <a:accent5>
        <a:srgbClr val="D9BBC1"/>
      </a:accent5>
      <a:accent6>
        <a:srgbClr val="77A653"/>
      </a:accent6>
      <a:hlink>
        <a:srgbClr val="B88A68"/>
      </a:hlink>
      <a:folHlink>
        <a:srgbClr val="91A7C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C8D4E2"/>
        </a:lt1>
        <a:dk2>
          <a:srgbClr val="015465"/>
        </a:dk2>
        <a:lt2>
          <a:srgbClr val="808080"/>
        </a:lt2>
        <a:accent1>
          <a:srgbClr val="B96F81"/>
        </a:accent1>
        <a:accent2>
          <a:srgbClr val="84B75D"/>
        </a:accent2>
        <a:accent3>
          <a:srgbClr val="E0E6EE"/>
        </a:accent3>
        <a:accent4>
          <a:srgbClr val="000000"/>
        </a:accent4>
        <a:accent5>
          <a:srgbClr val="D9BBC1"/>
        </a:accent5>
        <a:accent6>
          <a:srgbClr val="77A653"/>
        </a:accent6>
        <a:hlink>
          <a:srgbClr val="B88A68"/>
        </a:hlink>
        <a:folHlink>
          <a:srgbClr val="91A7C1"/>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CCE1C9"/>
        </a:lt1>
        <a:dk2>
          <a:srgbClr val="660066"/>
        </a:dk2>
        <a:lt2>
          <a:srgbClr val="808080"/>
        </a:lt2>
        <a:accent1>
          <a:srgbClr val="8F7AC4"/>
        </a:accent1>
        <a:accent2>
          <a:srgbClr val="D79E5F"/>
        </a:accent2>
        <a:accent3>
          <a:srgbClr val="E2EEE1"/>
        </a:accent3>
        <a:accent4>
          <a:srgbClr val="000000"/>
        </a:accent4>
        <a:accent5>
          <a:srgbClr val="C6BEDE"/>
        </a:accent5>
        <a:accent6>
          <a:srgbClr val="C38F55"/>
        </a:accent6>
        <a:hlink>
          <a:srgbClr val="6494BC"/>
        </a:hlink>
        <a:folHlink>
          <a:srgbClr val="A6BD9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E3D9D3"/>
        </a:lt1>
        <a:dk2>
          <a:srgbClr val="A50021"/>
        </a:dk2>
        <a:lt2>
          <a:srgbClr val="808080"/>
        </a:lt2>
        <a:accent1>
          <a:srgbClr val="5E87CA"/>
        </a:accent1>
        <a:accent2>
          <a:srgbClr val="B75D86"/>
        </a:accent2>
        <a:accent3>
          <a:srgbClr val="EFE9E6"/>
        </a:accent3>
        <a:accent4>
          <a:srgbClr val="000000"/>
        </a:accent4>
        <a:accent5>
          <a:srgbClr val="B6C3E1"/>
        </a:accent5>
        <a:accent6>
          <a:srgbClr val="A65379"/>
        </a:accent6>
        <a:hlink>
          <a:srgbClr val="5DB648"/>
        </a:hlink>
        <a:folHlink>
          <a:srgbClr val="C2A2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583TGp_business_light_ani</Template>
  <TotalTime>97</TotalTime>
  <Words>1229</Words>
  <Application>Microsoft Office PowerPoint</Application>
  <PresentationFormat>Presentación en pantalla (4:3)</PresentationFormat>
  <Paragraphs>119</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583TGp_business_light_ani</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ANALIS DE  METODOS Y  MEDIOS </vt:lpstr>
      <vt:lpstr>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ENABLE1</dc:creator>
  <cp:lastModifiedBy>ENABLE1</cp:lastModifiedBy>
  <cp:revision>45</cp:revision>
  <dcterms:created xsi:type="dcterms:W3CDTF">2011-05-07T05:42:01Z</dcterms:created>
  <dcterms:modified xsi:type="dcterms:W3CDTF">2011-05-07T07:20:34Z</dcterms:modified>
</cp:coreProperties>
</file>