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061825" cy="7777163"/>
  <p:notesSz cx="6888163" cy="10020300"/>
  <p:defaultTextStyle>
    <a:defPPr>
      <a:defRPr lang="es-ES"/>
    </a:defPPr>
    <a:lvl1pPr algn="l" rtl="0" fontAlgn="base">
      <a:spcBef>
        <a:spcPct val="0"/>
      </a:spcBef>
      <a:spcAft>
        <a:spcPct val="0"/>
      </a:spcAft>
      <a:defRPr sz="1000" b="1" kern="1200">
        <a:solidFill>
          <a:srgbClr val="F3F90B"/>
        </a:solidFill>
        <a:latin typeface="Arial" pitchFamily="34" charset="0"/>
        <a:ea typeface="+mn-ea"/>
        <a:cs typeface="+mn-cs"/>
      </a:defRPr>
    </a:lvl1pPr>
    <a:lvl2pPr marL="457200" algn="l" rtl="0" fontAlgn="base">
      <a:spcBef>
        <a:spcPct val="0"/>
      </a:spcBef>
      <a:spcAft>
        <a:spcPct val="0"/>
      </a:spcAft>
      <a:defRPr sz="1000" b="1" kern="1200">
        <a:solidFill>
          <a:srgbClr val="F3F90B"/>
        </a:solidFill>
        <a:latin typeface="Arial" pitchFamily="34" charset="0"/>
        <a:ea typeface="+mn-ea"/>
        <a:cs typeface="+mn-cs"/>
      </a:defRPr>
    </a:lvl2pPr>
    <a:lvl3pPr marL="914400" algn="l" rtl="0" fontAlgn="base">
      <a:spcBef>
        <a:spcPct val="0"/>
      </a:spcBef>
      <a:spcAft>
        <a:spcPct val="0"/>
      </a:spcAft>
      <a:defRPr sz="1000" b="1" kern="1200">
        <a:solidFill>
          <a:srgbClr val="F3F90B"/>
        </a:solidFill>
        <a:latin typeface="Arial" pitchFamily="34" charset="0"/>
        <a:ea typeface="+mn-ea"/>
        <a:cs typeface="+mn-cs"/>
      </a:defRPr>
    </a:lvl3pPr>
    <a:lvl4pPr marL="1371600" algn="l" rtl="0" fontAlgn="base">
      <a:spcBef>
        <a:spcPct val="0"/>
      </a:spcBef>
      <a:spcAft>
        <a:spcPct val="0"/>
      </a:spcAft>
      <a:defRPr sz="1000" b="1" kern="1200">
        <a:solidFill>
          <a:srgbClr val="F3F90B"/>
        </a:solidFill>
        <a:latin typeface="Arial" pitchFamily="34" charset="0"/>
        <a:ea typeface="+mn-ea"/>
        <a:cs typeface="+mn-cs"/>
      </a:defRPr>
    </a:lvl4pPr>
    <a:lvl5pPr marL="1828800" algn="l" rtl="0" fontAlgn="base">
      <a:spcBef>
        <a:spcPct val="0"/>
      </a:spcBef>
      <a:spcAft>
        <a:spcPct val="0"/>
      </a:spcAft>
      <a:defRPr sz="1000" b="1" kern="1200">
        <a:solidFill>
          <a:srgbClr val="F3F90B"/>
        </a:solidFill>
        <a:latin typeface="Arial" pitchFamily="34" charset="0"/>
        <a:ea typeface="+mn-ea"/>
        <a:cs typeface="+mn-cs"/>
      </a:defRPr>
    </a:lvl5pPr>
    <a:lvl6pPr marL="2286000" algn="l" defTabSz="914400" rtl="0" eaLnBrk="1" latinLnBrk="0" hangingPunct="1">
      <a:defRPr sz="1000" b="1" kern="1200">
        <a:solidFill>
          <a:srgbClr val="F3F90B"/>
        </a:solidFill>
        <a:latin typeface="Arial" pitchFamily="34" charset="0"/>
        <a:ea typeface="+mn-ea"/>
        <a:cs typeface="+mn-cs"/>
      </a:defRPr>
    </a:lvl6pPr>
    <a:lvl7pPr marL="2743200" algn="l" defTabSz="914400" rtl="0" eaLnBrk="1" latinLnBrk="0" hangingPunct="1">
      <a:defRPr sz="1000" b="1" kern="1200">
        <a:solidFill>
          <a:srgbClr val="F3F90B"/>
        </a:solidFill>
        <a:latin typeface="Arial" pitchFamily="34" charset="0"/>
        <a:ea typeface="+mn-ea"/>
        <a:cs typeface="+mn-cs"/>
      </a:defRPr>
    </a:lvl7pPr>
    <a:lvl8pPr marL="3200400" algn="l" defTabSz="914400" rtl="0" eaLnBrk="1" latinLnBrk="0" hangingPunct="1">
      <a:defRPr sz="1000" b="1" kern="1200">
        <a:solidFill>
          <a:srgbClr val="F3F90B"/>
        </a:solidFill>
        <a:latin typeface="Arial" pitchFamily="34" charset="0"/>
        <a:ea typeface="+mn-ea"/>
        <a:cs typeface="+mn-cs"/>
      </a:defRPr>
    </a:lvl8pPr>
    <a:lvl9pPr marL="3657600" algn="l" defTabSz="914400" rtl="0" eaLnBrk="1" latinLnBrk="0" hangingPunct="1">
      <a:defRPr sz="1000" b="1" kern="1200">
        <a:solidFill>
          <a:srgbClr val="F3F90B"/>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A7D"/>
    <a:srgbClr val="339933"/>
    <a:srgbClr val="FF6600"/>
    <a:srgbClr val="9900FF"/>
    <a:srgbClr val="FBF00D"/>
    <a:srgbClr val="F10DF7"/>
    <a:srgbClr val="0848FC"/>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2" y="-72"/>
      </p:cViewPr>
      <p:guideLst>
        <p:guide orient="horz" pos="2451"/>
        <p:guide pos="379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defTabSz="966788">
              <a:defRPr sz="1300" b="0">
                <a:solidFill>
                  <a:schemeClr val="tx1"/>
                </a:solidFill>
              </a:defRPr>
            </a:lvl1pPr>
          </a:lstStyle>
          <a:p>
            <a:endParaRPr lang="es-ES"/>
          </a:p>
        </p:txBody>
      </p:sp>
      <p:sp>
        <p:nvSpPr>
          <p:cNvPr id="3075" name="Rectangle 3"/>
          <p:cNvSpPr>
            <a:spLocks noGrp="1" noChangeArrowheads="1"/>
          </p:cNvSpPr>
          <p:nvPr>
            <p:ph type="dt"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defTabSz="966788">
              <a:defRPr sz="1300" b="0">
                <a:solidFill>
                  <a:schemeClr val="tx1"/>
                </a:solidFill>
              </a:defRPr>
            </a:lvl1pPr>
          </a:lstStyle>
          <a:p>
            <a:endParaRPr lang="es-ES"/>
          </a:p>
        </p:txBody>
      </p:sp>
      <p:sp>
        <p:nvSpPr>
          <p:cNvPr id="3076" name="Rectangle 4"/>
          <p:cNvSpPr>
            <a:spLocks noRot="1" noChangeArrowheads="1" noTextEdit="1"/>
          </p:cNvSpPr>
          <p:nvPr>
            <p:ph type="sldImg" idx="2"/>
          </p:nvPr>
        </p:nvSpPr>
        <p:spPr bwMode="auto">
          <a:xfrm>
            <a:off x="530225" y="750888"/>
            <a:ext cx="5827713" cy="3757612"/>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8975" y="4759325"/>
            <a:ext cx="5510213"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8" name="Rectangle 6"/>
          <p:cNvSpPr>
            <a:spLocks noGrp="1" noChangeArrowheads="1"/>
          </p:cNvSpPr>
          <p:nvPr>
            <p:ph type="ftr" sz="quarter" idx="4"/>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defTabSz="966788">
              <a:defRPr sz="1300" b="0">
                <a:solidFill>
                  <a:schemeClr val="tx1"/>
                </a:solidFill>
              </a:defRPr>
            </a:lvl1pPr>
          </a:lstStyle>
          <a:p>
            <a:endParaRPr lang="es-ES"/>
          </a:p>
        </p:txBody>
      </p:sp>
      <p:sp>
        <p:nvSpPr>
          <p:cNvPr id="3079" name="Rectangle 7"/>
          <p:cNvSpPr>
            <a:spLocks noGrp="1" noChangeArrowheads="1"/>
          </p:cNvSpPr>
          <p:nvPr>
            <p:ph type="sldNum" sz="quarter" idx="5"/>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defTabSz="966788">
              <a:defRPr sz="1300" b="0">
                <a:solidFill>
                  <a:schemeClr val="tx1"/>
                </a:solidFill>
              </a:defRPr>
            </a:lvl1pPr>
          </a:lstStyle>
          <a:p>
            <a:fld id="{4463A43A-ED4F-4EFF-85F8-F481200FF264}"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04875" y="2416175"/>
            <a:ext cx="10252075" cy="166687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09750" y="4406900"/>
            <a:ext cx="8442325"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BB126DF-977F-4BC9-8A65-EE22A51376E0}"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FD23C3B-A658-4BD2-840D-DEA0C78DDA3E}"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745538" y="311150"/>
            <a:ext cx="2713037" cy="66373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3250" y="311150"/>
            <a:ext cx="7989888" cy="66373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06B2562-7B8E-4973-8CA9-70247FFFD50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FAB18A3-1DF0-4783-8426-206F626EE959}"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52500" y="4997450"/>
            <a:ext cx="10252075" cy="1544638"/>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52500" y="3295650"/>
            <a:ext cx="10252075" cy="1701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6772609-B475-4A19-8E8D-CF076065936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3250" y="1814513"/>
            <a:ext cx="5351463" cy="5133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07113" y="1814513"/>
            <a:ext cx="5351462" cy="5133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3F4C9D2-79F9-4D1B-8B3A-4EAA3180CBB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3250" y="1741488"/>
            <a:ext cx="5329238" cy="7254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3250" y="2466975"/>
            <a:ext cx="5329238" cy="4479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27750" y="1741488"/>
            <a:ext cx="5330825" cy="7254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27750" y="2466975"/>
            <a:ext cx="5330825" cy="4479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49C4F5D2-BE4D-4901-B051-5B65A537FBA3}"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7C0A5F09-4413-42CE-B735-AB3C5D730269}"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D9532BD4-1154-464B-84F5-569EE44B6D65}"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3250" y="309563"/>
            <a:ext cx="3968750" cy="1317625"/>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16463" y="309563"/>
            <a:ext cx="6742112" cy="66373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3250" y="1627188"/>
            <a:ext cx="3968750" cy="53197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57D31AA-3528-43BB-B109-2E0369014A3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63788" y="5443538"/>
            <a:ext cx="7237412" cy="642937"/>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63788" y="695325"/>
            <a:ext cx="7237412" cy="4665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63788" y="6086475"/>
            <a:ext cx="7237412" cy="912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C4D79CD-7483-4B8D-B5DA-2D073789973E}"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3250" y="311150"/>
            <a:ext cx="10855325" cy="1296988"/>
          </a:xfrm>
          <a:prstGeom prst="rect">
            <a:avLst/>
          </a:prstGeom>
          <a:noFill/>
          <a:ln w="9525">
            <a:noFill/>
            <a:miter lim="800000"/>
            <a:headEnd/>
            <a:tailEnd/>
          </a:ln>
          <a:effectLst/>
        </p:spPr>
        <p:txBody>
          <a:bodyPr vert="horz" wrap="square" lIns="113345" tIns="56672" rIns="113345" bIns="56672"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603250" y="1814513"/>
            <a:ext cx="10855325" cy="5133975"/>
          </a:xfrm>
          <a:prstGeom prst="rect">
            <a:avLst/>
          </a:prstGeom>
          <a:noFill/>
          <a:ln w="9525">
            <a:noFill/>
            <a:miter lim="800000"/>
            <a:headEnd/>
            <a:tailEnd/>
          </a:ln>
          <a:effectLst/>
        </p:spPr>
        <p:txBody>
          <a:bodyPr vert="horz" wrap="square" lIns="113345" tIns="56672" rIns="113345" bIns="56672"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03250" y="7081838"/>
            <a:ext cx="2816225" cy="542925"/>
          </a:xfrm>
          <a:prstGeom prst="rect">
            <a:avLst/>
          </a:prstGeom>
          <a:noFill/>
          <a:ln w="9525">
            <a:noFill/>
            <a:miter lim="800000"/>
            <a:headEnd/>
            <a:tailEnd/>
          </a:ln>
          <a:effectLst/>
        </p:spPr>
        <p:txBody>
          <a:bodyPr vert="horz" wrap="square" lIns="113345" tIns="56672" rIns="113345" bIns="56672" numCol="1" anchor="t" anchorCtr="0" compatLnSpc="1">
            <a:prstTxWarp prst="textNoShape">
              <a:avLst/>
            </a:prstTxWarp>
          </a:bodyPr>
          <a:lstStyle>
            <a:lvl1pPr defTabSz="1133475">
              <a:defRPr sz="1600" b="0">
                <a:solidFill>
                  <a:schemeClr val="tx1"/>
                </a:solidFill>
              </a:defRPr>
            </a:lvl1pPr>
          </a:lstStyle>
          <a:p>
            <a:endParaRPr lang="es-ES"/>
          </a:p>
        </p:txBody>
      </p:sp>
      <p:sp>
        <p:nvSpPr>
          <p:cNvPr id="1029" name="Rectangle 5"/>
          <p:cNvSpPr>
            <a:spLocks noGrp="1" noChangeArrowheads="1"/>
          </p:cNvSpPr>
          <p:nvPr>
            <p:ph type="ftr" sz="quarter" idx="3"/>
          </p:nvPr>
        </p:nvSpPr>
        <p:spPr bwMode="auto">
          <a:xfrm>
            <a:off x="4121150" y="7081838"/>
            <a:ext cx="3819525" cy="542925"/>
          </a:xfrm>
          <a:prstGeom prst="rect">
            <a:avLst/>
          </a:prstGeom>
          <a:noFill/>
          <a:ln w="9525">
            <a:noFill/>
            <a:miter lim="800000"/>
            <a:headEnd/>
            <a:tailEnd/>
          </a:ln>
          <a:effectLst/>
        </p:spPr>
        <p:txBody>
          <a:bodyPr vert="horz" wrap="square" lIns="113345" tIns="56672" rIns="113345" bIns="56672" numCol="1" anchor="t" anchorCtr="0" compatLnSpc="1">
            <a:prstTxWarp prst="textNoShape">
              <a:avLst/>
            </a:prstTxWarp>
          </a:bodyPr>
          <a:lstStyle>
            <a:lvl1pPr algn="ctr" defTabSz="1133475">
              <a:defRPr sz="1600" b="0">
                <a:solidFill>
                  <a:schemeClr val="tx1"/>
                </a:solidFill>
              </a:defRPr>
            </a:lvl1pPr>
          </a:lstStyle>
          <a:p>
            <a:endParaRPr lang="es-ES"/>
          </a:p>
        </p:txBody>
      </p:sp>
      <p:sp>
        <p:nvSpPr>
          <p:cNvPr id="1030" name="Rectangle 6"/>
          <p:cNvSpPr>
            <a:spLocks noGrp="1" noChangeArrowheads="1"/>
          </p:cNvSpPr>
          <p:nvPr>
            <p:ph type="sldNum" sz="quarter" idx="4"/>
          </p:nvPr>
        </p:nvSpPr>
        <p:spPr bwMode="auto">
          <a:xfrm>
            <a:off x="8642350" y="7081838"/>
            <a:ext cx="2816225" cy="542925"/>
          </a:xfrm>
          <a:prstGeom prst="rect">
            <a:avLst/>
          </a:prstGeom>
          <a:noFill/>
          <a:ln w="9525">
            <a:noFill/>
            <a:miter lim="800000"/>
            <a:headEnd/>
            <a:tailEnd/>
          </a:ln>
          <a:effectLst/>
        </p:spPr>
        <p:txBody>
          <a:bodyPr vert="horz" wrap="square" lIns="113345" tIns="56672" rIns="113345" bIns="56672" numCol="1" anchor="t" anchorCtr="0" compatLnSpc="1">
            <a:prstTxWarp prst="textNoShape">
              <a:avLst/>
            </a:prstTxWarp>
          </a:bodyPr>
          <a:lstStyle>
            <a:lvl1pPr algn="r" defTabSz="1133475">
              <a:defRPr sz="1600" b="0">
                <a:solidFill>
                  <a:schemeClr val="tx1"/>
                </a:solidFill>
              </a:defRPr>
            </a:lvl1pPr>
          </a:lstStyle>
          <a:p>
            <a:fld id="{8DF7A410-C067-45B4-9676-F4973952A73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3475" rtl="0" fontAlgn="base">
        <a:spcBef>
          <a:spcPct val="0"/>
        </a:spcBef>
        <a:spcAft>
          <a:spcPct val="0"/>
        </a:spcAft>
        <a:defRPr sz="5500">
          <a:solidFill>
            <a:schemeClr val="tx2"/>
          </a:solidFill>
          <a:latin typeface="+mj-lt"/>
          <a:ea typeface="+mj-ea"/>
          <a:cs typeface="+mj-cs"/>
        </a:defRPr>
      </a:lvl1pPr>
      <a:lvl2pPr algn="ctr" defTabSz="1133475" rtl="0" fontAlgn="base">
        <a:spcBef>
          <a:spcPct val="0"/>
        </a:spcBef>
        <a:spcAft>
          <a:spcPct val="0"/>
        </a:spcAft>
        <a:defRPr sz="5500">
          <a:solidFill>
            <a:schemeClr val="tx2"/>
          </a:solidFill>
          <a:latin typeface="Arial" pitchFamily="34" charset="0"/>
        </a:defRPr>
      </a:lvl2pPr>
      <a:lvl3pPr algn="ctr" defTabSz="1133475" rtl="0" fontAlgn="base">
        <a:spcBef>
          <a:spcPct val="0"/>
        </a:spcBef>
        <a:spcAft>
          <a:spcPct val="0"/>
        </a:spcAft>
        <a:defRPr sz="5500">
          <a:solidFill>
            <a:schemeClr val="tx2"/>
          </a:solidFill>
          <a:latin typeface="Arial" pitchFamily="34" charset="0"/>
        </a:defRPr>
      </a:lvl3pPr>
      <a:lvl4pPr algn="ctr" defTabSz="1133475" rtl="0" fontAlgn="base">
        <a:spcBef>
          <a:spcPct val="0"/>
        </a:spcBef>
        <a:spcAft>
          <a:spcPct val="0"/>
        </a:spcAft>
        <a:defRPr sz="5500">
          <a:solidFill>
            <a:schemeClr val="tx2"/>
          </a:solidFill>
          <a:latin typeface="Arial" pitchFamily="34" charset="0"/>
        </a:defRPr>
      </a:lvl4pPr>
      <a:lvl5pPr algn="ctr" defTabSz="1133475" rtl="0" fontAlgn="base">
        <a:spcBef>
          <a:spcPct val="0"/>
        </a:spcBef>
        <a:spcAft>
          <a:spcPct val="0"/>
        </a:spcAft>
        <a:defRPr sz="5500">
          <a:solidFill>
            <a:schemeClr val="tx2"/>
          </a:solidFill>
          <a:latin typeface="Arial" pitchFamily="34" charset="0"/>
        </a:defRPr>
      </a:lvl5pPr>
      <a:lvl6pPr marL="457200" algn="ctr" defTabSz="1133475" rtl="0" fontAlgn="base">
        <a:spcBef>
          <a:spcPct val="0"/>
        </a:spcBef>
        <a:spcAft>
          <a:spcPct val="0"/>
        </a:spcAft>
        <a:defRPr sz="5500">
          <a:solidFill>
            <a:schemeClr val="tx2"/>
          </a:solidFill>
          <a:latin typeface="Arial" pitchFamily="34" charset="0"/>
        </a:defRPr>
      </a:lvl6pPr>
      <a:lvl7pPr marL="914400" algn="ctr" defTabSz="1133475" rtl="0" fontAlgn="base">
        <a:spcBef>
          <a:spcPct val="0"/>
        </a:spcBef>
        <a:spcAft>
          <a:spcPct val="0"/>
        </a:spcAft>
        <a:defRPr sz="5500">
          <a:solidFill>
            <a:schemeClr val="tx2"/>
          </a:solidFill>
          <a:latin typeface="Arial" pitchFamily="34" charset="0"/>
        </a:defRPr>
      </a:lvl7pPr>
      <a:lvl8pPr marL="1371600" algn="ctr" defTabSz="1133475" rtl="0" fontAlgn="base">
        <a:spcBef>
          <a:spcPct val="0"/>
        </a:spcBef>
        <a:spcAft>
          <a:spcPct val="0"/>
        </a:spcAft>
        <a:defRPr sz="5500">
          <a:solidFill>
            <a:schemeClr val="tx2"/>
          </a:solidFill>
          <a:latin typeface="Arial" pitchFamily="34" charset="0"/>
        </a:defRPr>
      </a:lvl8pPr>
      <a:lvl9pPr marL="1828800" algn="ctr" defTabSz="1133475" rtl="0" fontAlgn="base">
        <a:spcBef>
          <a:spcPct val="0"/>
        </a:spcBef>
        <a:spcAft>
          <a:spcPct val="0"/>
        </a:spcAft>
        <a:defRPr sz="5500">
          <a:solidFill>
            <a:schemeClr val="tx2"/>
          </a:solidFill>
          <a:latin typeface="Arial" pitchFamily="34" charset="0"/>
        </a:defRPr>
      </a:lvl9pPr>
    </p:titleStyle>
    <p:bodyStyle>
      <a:lvl1pPr marL="425450" indent="-425450" algn="l" defTabSz="1133475" rtl="0" fontAlgn="base">
        <a:spcBef>
          <a:spcPct val="20000"/>
        </a:spcBef>
        <a:spcAft>
          <a:spcPct val="0"/>
        </a:spcAft>
        <a:buChar char="•"/>
        <a:defRPr sz="4000">
          <a:solidFill>
            <a:schemeClr val="tx1"/>
          </a:solidFill>
          <a:latin typeface="+mn-lt"/>
          <a:ea typeface="+mn-ea"/>
          <a:cs typeface="+mn-cs"/>
        </a:defRPr>
      </a:lvl1pPr>
      <a:lvl2pPr marL="920750" indent="-352425" algn="l" defTabSz="1133475" rtl="0" fontAlgn="base">
        <a:spcBef>
          <a:spcPct val="20000"/>
        </a:spcBef>
        <a:spcAft>
          <a:spcPct val="0"/>
        </a:spcAft>
        <a:buChar char="–"/>
        <a:defRPr sz="3500">
          <a:solidFill>
            <a:schemeClr val="tx1"/>
          </a:solidFill>
          <a:latin typeface="+mn-lt"/>
        </a:defRPr>
      </a:lvl2pPr>
      <a:lvl3pPr marL="1417638" indent="-284163" algn="l" defTabSz="1133475" rtl="0" fontAlgn="base">
        <a:spcBef>
          <a:spcPct val="20000"/>
        </a:spcBef>
        <a:spcAft>
          <a:spcPct val="0"/>
        </a:spcAft>
        <a:buChar char="•"/>
        <a:defRPr sz="3000">
          <a:solidFill>
            <a:schemeClr val="tx1"/>
          </a:solidFill>
          <a:latin typeface="+mn-lt"/>
        </a:defRPr>
      </a:lvl3pPr>
      <a:lvl4pPr marL="1981200" indent="-279400" algn="l" defTabSz="1133475" rtl="0" fontAlgn="base">
        <a:spcBef>
          <a:spcPct val="20000"/>
        </a:spcBef>
        <a:spcAft>
          <a:spcPct val="0"/>
        </a:spcAft>
        <a:buChar char="–"/>
        <a:defRPr sz="2500">
          <a:solidFill>
            <a:schemeClr val="tx1"/>
          </a:solidFill>
          <a:latin typeface="+mn-lt"/>
        </a:defRPr>
      </a:lvl4pPr>
      <a:lvl5pPr marL="2551113" indent="-284163" algn="l" defTabSz="1133475" rtl="0" fontAlgn="base">
        <a:spcBef>
          <a:spcPct val="20000"/>
        </a:spcBef>
        <a:spcAft>
          <a:spcPct val="0"/>
        </a:spcAft>
        <a:buChar char="»"/>
        <a:defRPr sz="2500">
          <a:solidFill>
            <a:schemeClr val="tx1"/>
          </a:solidFill>
          <a:latin typeface="+mn-lt"/>
        </a:defRPr>
      </a:lvl5pPr>
      <a:lvl6pPr marL="3008313" indent="-284163" algn="l" defTabSz="1133475" rtl="0" fontAlgn="base">
        <a:spcBef>
          <a:spcPct val="20000"/>
        </a:spcBef>
        <a:spcAft>
          <a:spcPct val="0"/>
        </a:spcAft>
        <a:buChar char="»"/>
        <a:defRPr sz="2500">
          <a:solidFill>
            <a:schemeClr val="tx1"/>
          </a:solidFill>
          <a:latin typeface="+mn-lt"/>
        </a:defRPr>
      </a:lvl6pPr>
      <a:lvl7pPr marL="3465513" indent="-284163" algn="l" defTabSz="1133475" rtl="0" fontAlgn="base">
        <a:spcBef>
          <a:spcPct val="20000"/>
        </a:spcBef>
        <a:spcAft>
          <a:spcPct val="0"/>
        </a:spcAft>
        <a:buChar char="»"/>
        <a:defRPr sz="2500">
          <a:solidFill>
            <a:schemeClr val="tx1"/>
          </a:solidFill>
          <a:latin typeface="+mn-lt"/>
        </a:defRPr>
      </a:lvl7pPr>
      <a:lvl8pPr marL="3922713" indent="-284163" algn="l" defTabSz="1133475" rtl="0" fontAlgn="base">
        <a:spcBef>
          <a:spcPct val="20000"/>
        </a:spcBef>
        <a:spcAft>
          <a:spcPct val="0"/>
        </a:spcAft>
        <a:buChar char="»"/>
        <a:defRPr sz="2500">
          <a:solidFill>
            <a:schemeClr val="tx1"/>
          </a:solidFill>
          <a:latin typeface="+mn-lt"/>
        </a:defRPr>
      </a:lvl8pPr>
      <a:lvl9pPr marL="4379913" indent="-284163" algn="l" defTabSz="1133475" rtl="0" fontAlgn="base">
        <a:spcBef>
          <a:spcPct val="20000"/>
        </a:spcBef>
        <a:spcAft>
          <a:spcPct val="0"/>
        </a:spcAft>
        <a:buChar char="»"/>
        <a:defRPr sz="25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images.google.com.mx/imgres?imgurl=http://www.anipedia.net/images/dibujos-animales-castor.gif&amp;imgrefurl=http://www.anipedia.net/animales-dibujos.html&amp;usg=__JhwAwzzx4PP5ozOFW-OItIUktJ8=&amp;h=750&amp;w=900&amp;sz=11&amp;hl=es&amp;start=2&amp;um=1&amp;itbs=1&amp;tbnid=I3SgNxQWL5m5zM:&amp;tbnh=122&amp;tbnw=146&amp;prev=/images%3Fq%3Dcastor%2Bdibujo%26um%3D1%26hl%3Des%26rlz%3D1R2WZPC_esMX373%26tbs%3Disch:1" TargetMode="External"/><Relationship Id="rId7" Type="http://schemas.openxmlformats.org/officeDocument/2006/relationships/hyperlink" Target="http://images.google.com.mx/imgres?imgurl=http://bp3.blogger.com/_K_STRlqvy24/RYbGzwposYI/AAAAAAAAAFs/ACPM5surIhs/s320/Vuelo_de_gansos.jpg&amp;imgrefurl=http://reflexionesdiarias.wordpress.com/2007/01/&amp;usg=__7g6y-ObmAaoD4mcww-obNjvXdaI=&amp;h=320&amp;w=240&amp;sz=11&amp;hl=es&amp;start=36&amp;um=1&amp;itbs=1&amp;tbnid=LrVUmAQzkyXsOM:&amp;tbnh=118&amp;tbnw=89&amp;prev=/images%3Fq%3Dvuelo%2Bdel%2Bganso%2Banimado%26start%3D18%26um%3D1%26hl%3Des%26sa%3DN%26rlz%3D1R2WZPC_esMX373%26ndsp%3D18%26tbs%3Disch:1" TargetMode="External"/><Relationship Id="rId2" Type="http://schemas.openxmlformats.org/officeDocument/2006/relationships/hyperlink" Target="http://es.shvoong.com/tags/personas/"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images.google.com.mx/imgres?imgurl=http://www.ahiva.info/Colorear/Animales/Ardillas/ardilla-03.jpg&amp;imgrefurl=http://www.ahiva.info/Colorear/Animales/Ardillas.php%3Fcrnt%3D2%26type%3D1&amp;usg=__NkHbrzkHuAjWTt0qh9Ne-xQe3-4=&amp;h=663&amp;w=600&amp;sz=22&amp;hl=es&amp;start=1&amp;um=1&amp;itbs=1&amp;tbnid=NlgzDUPafpA5HM:&amp;tbnh=138&amp;tbnw=125&amp;prev=/images%3Fq%3Dardilla%2Bdibujada%26um%3D1%26hl%3Des%26sa%3DG%26rlz%3D1R2WZPC_esMX373%26tbs%3Disch:1" TargetMode="External"/><Relationship Id="rId4" Type="http://schemas.openxmlformats.org/officeDocument/2006/relationships/image" Target="../media/image1.jpe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743575" y="431800"/>
            <a:ext cx="4103688" cy="6648450"/>
          </a:xfrm>
          <a:prstGeom prst="rect">
            <a:avLst/>
          </a:prstGeom>
          <a:noFill/>
          <a:ln w="9525">
            <a:noFill/>
            <a:miter lim="800000"/>
            <a:headEnd/>
            <a:tailEnd/>
          </a:ln>
          <a:effectLst/>
        </p:spPr>
        <p:txBody>
          <a:bodyPr lIns="113345" tIns="56672" rIns="113345" bIns="56672">
            <a:spAutoFit/>
          </a:bodyPr>
          <a:lstStyle/>
          <a:p>
            <a:pPr algn="just" defTabSz="1133475">
              <a:lnSpc>
                <a:spcPct val="80000"/>
              </a:lnSpc>
            </a:pPr>
            <a:r>
              <a:rPr lang="es-ES" sz="900" b="0">
                <a:solidFill>
                  <a:schemeClr val="tx1"/>
                </a:solidFill>
              </a:rPr>
              <a:t>A LA CARGA.</a:t>
            </a:r>
          </a:p>
          <a:p>
            <a:pPr defTabSz="1133475"/>
            <a:r>
              <a:rPr lang="es-ES" b="0">
                <a:solidFill>
                  <a:schemeClr val="tx1"/>
                </a:solidFill>
              </a:rPr>
              <a:t>Gung Ho" es una frase utilizada como grito de entusiasmo, de unión para hacer juntos una faena en busca de alcanzar una meta. </a:t>
            </a:r>
          </a:p>
          <a:p>
            <a:pPr defTabSz="1133475"/>
            <a:r>
              <a:rPr lang="es-ES" b="0">
                <a:solidFill>
                  <a:schemeClr val="tx1"/>
                </a:solidFill>
              </a:rPr>
              <a:t>Este libro presenta el relato de una historia real sobre como la encargada de una planta (Peggy) y su mentor (Andy), un indígena responsable de uno de los departamentos, quienes se abocan a la tarea de llevar a la planta a un estado de productividad y de realización plena en el trabajo, que los llevó a recibir un reconocimiento en la Casa Blanca. </a:t>
            </a:r>
          </a:p>
          <a:p>
            <a:pPr defTabSz="1133475"/>
            <a:r>
              <a:rPr lang="es-ES" b="0">
                <a:solidFill>
                  <a:schemeClr val="tx1"/>
                </a:solidFill>
              </a:rPr>
              <a:t>"Gung Ho" es una filosofía de trabajo creada por el abuelo de Andy, basándose en ejemplos tomados del comportamiento de ciertos animales, que aplicados en el comportamiento humano en el trabajo permiten alcanzar un estado óptimo, que hace del trabajo una actividad motivadora, productiva y satisfactoria.</a:t>
            </a:r>
          </a:p>
          <a:p>
            <a:pPr defTabSz="1133475"/>
            <a:r>
              <a:rPr lang="es-ES" b="0">
                <a:solidFill>
                  <a:schemeClr val="tx1"/>
                </a:solidFill>
              </a:rPr>
              <a:t>Los tres elementos para llegar a ser un individuo y un equipo "Gung Ho" comprenden los siguientes ejemplos de la naturaleza</a:t>
            </a:r>
            <a:r>
              <a:rPr lang="es-ES" sz="1200" b="0">
                <a:solidFill>
                  <a:schemeClr val="tx1"/>
                </a:solidFill>
              </a:rPr>
              <a:t>:</a:t>
            </a:r>
            <a:r>
              <a:rPr lang="es-ES" sz="1200">
                <a:solidFill>
                  <a:schemeClr val="tx1"/>
                </a:solidFill>
              </a:rPr>
              <a:t> </a:t>
            </a:r>
          </a:p>
          <a:p>
            <a:pPr defTabSz="1133475"/>
            <a:r>
              <a:rPr lang="es-ES">
                <a:solidFill>
                  <a:schemeClr val="tx1"/>
                </a:solidFill>
              </a:rPr>
              <a:t>"</a:t>
            </a:r>
            <a:r>
              <a:rPr lang="es-ES" u="sng">
                <a:solidFill>
                  <a:schemeClr val="tx1"/>
                </a:solidFill>
              </a:rPr>
              <a:t>El espíritu de la ardilla</a:t>
            </a:r>
            <a:r>
              <a:rPr lang="es-ES">
                <a:solidFill>
                  <a:schemeClr val="tx1"/>
                </a:solidFill>
              </a:rPr>
              <a:t>" tiene su enfoque en valorar lo que hacemos, en ver el trabajo no por la calidad o cantidad de lo que se produce, que es importante, sino por el beneficio que tiene para uno, para los suyos y para la sociedad en general. Un enfoque importante en este punto radica en los valores, que son las bases constantes de la actividad. Los planes y la misión pueden cambiar, pero los valores permanecen sin cambio. Es la ética del comportamiento de grupo.</a:t>
            </a:r>
          </a:p>
          <a:p>
            <a:pPr defTabSz="1133475"/>
            <a:r>
              <a:rPr lang="es-ES">
                <a:solidFill>
                  <a:schemeClr val="tx1"/>
                </a:solidFill>
              </a:rPr>
              <a:t> "</a:t>
            </a:r>
            <a:r>
              <a:rPr lang="es-ES" u="sng">
                <a:solidFill>
                  <a:schemeClr val="tx1"/>
                </a:solidFill>
              </a:rPr>
              <a:t>El estilo del castor</a:t>
            </a:r>
            <a:r>
              <a:rPr lang="es-ES">
                <a:solidFill>
                  <a:schemeClr val="tx1"/>
                </a:solidFill>
              </a:rPr>
              <a:t>" esta dirigido más a la forma en que se realiza la tarea, es decir, cada persona conoce los valores (las reglas) y los planes (la cancha), con lo cual tiene clara su participación, su capacidad y su responsabilidad para contribuir al logro de las metas. </a:t>
            </a:r>
          </a:p>
          <a:p>
            <a:pPr defTabSz="1133475"/>
            <a:r>
              <a:rPr lang="es-ES">
                <a:solidFill>
                  <a:schemeClr val="tx1"/>
                </a:solidFill>
              </a:rPr>
              <a:t>Abarca también la relación entre el individuo y la organización desde ambos puntos de vista (los sentimientos, pensamientos y sueños son respetados y alentados), así como el aspecto de asignar a las personas actividades acordes a su capacidad pero que representen un desafío para desarrollarse.</a:t>
            </a:r>
          </a:p>
          <a:p>
            <a:pPr defTabSz="1133475"/>
            <a:r>
              <a:rPr lang="es-ES">
                <a:solidFill>
                  <a:schemeClr val="tx1"/>
                </a:solidFill>
              </a:rPr>
              <a:t>"</a:t>
            </a:r>
            <a:r>
              <a:rPr lang="es-ES" u="sng">
                <a:solidFill>
                  <a:schemeClr val="tx1"/>
                </a:solidFill>
              </a:rPr>
              <a:t>El espíritu del ganso</a:t>
            </a:r>
            <a:r>
              <a:rPr lang="es-ES">
                <a:solidFill>
                  <a:schemeClr val="tx1"/>
                </a:solidFill>
              </a:rPr>
              <a:t>" viene a dar impulso a los dos aspectos anteriores mediante el entusiasmo que da el regalarnos día a día la motivación de un reconocimiento y felicitación por el trabajo bien realizado. El aspecto de salario entra como primer etapa pues se debe satisfacer las necesidades elementales de las personas, luego se pasa a la segunda fase que comprende ganar energía a través de la motivación mutua a través de felicitarnos mutuamente por lo bien hecho. </a:t>
            </a:r>
            <a:endParaRPr lang="es-ES" sz="1200" b="0">
              <a:solidFill>
                <a:schemeClr val="tx1"/>
              </a:solidFill>
            </a:endParaRPr>
          </a:p>
          <a:p>
            <a:pPr algn="just" defTabSz="1133475">
              <a:lnSpc>
                <a:spcPct val="80000"/>
              </a:lnSpc>
            </a:pPr>
            <a:endParaRPr lang="es-ES" sz="1200" b="0">
              <a:solidFill>
                <a:schemeClr val="tx1"/>
              </a:solidFill>
            </a:endParaRPr>
          </a:p>
        </p:txBody>
      </p:sp>
      <p:sp>
        <p:nvSpPr>
          <p:cNvPr id="2053" name="AutoShape 5"/>
          <p:cNvSpPr>
            <a:spLocks noChangeArrowheads="1"/>
          </p:cNvSpPr>
          <p:nvPr/>
        </p:nvSpPr>
        <p:spPr bwMode="auto">
          <a:xfrm>
            <a:off x="236538" y="360363"/>
            <a:ext cx="11588750" cy="7121525"/>
          </a:xfrm>
          <a:prstGeom prst="flowChartPreparation">
            <a:avLst/>
          </a:prstGeom>
          <a:noFill/>
          <a:ln w="9525">
            <a:solidFill>
              <a:schemeClr val="tx1"/>
            </a:solidFill>
            <a:miter lim="800000"/>
            <a:headEnd/>
            <a:tailEnd/>
          </a:ln>
          <a:effectLst/>
        </p:spPr>
        <p:txBody>
          <a:bodyPr wrap="none" anchor="ctr"/>
          <a:lstStyle/>
          <a:p>
            <a:pPr algn="ctr" defTabSz="1133475"/>
            <a:endParaRPr lang="es-ES"/>
          </a:p>
        </p:txBody>
      </p:sp>
      <p:sp>
        <p:nvSpPr>
          <p:cNvPr id="2056" name="AutoShape 8"/>
          <p:cNvSpPr>
            <a:spLocks noChangeArrowheads="1"/>
          </p:cNvSpPr>
          <p:nvPr/>
        </p:nvSpPr>
        <p:spPr bwMode="auto">
          <a:xfrm rot="3221615">
            <a:off x="2286000" y="3097213"/>
            <a:ext cx="1233487" cy="1519238"/>
          </a:xfrm>
          <a:prstGeom prst="irregularSeal2">
            <a:avLst/>
          </a:prstGeom>
          <a:solidFill>
            <a:srgbClr val="FFFF00"/>
          </a:solidFill>
          <a:ln w="9525">
            <a:solidFill>
              <a:srgbClr val="009900"/>
            </a:solidFill>
            <a:miter lim="800000"/>
            <a:headEnd/>
            <a:tailEnd/>
          </a:ln>
          <a:effectLst/>
        </p:spPr>
        <p:txBody>
          <a:bodyPr rot="10800000" vert="eaVert" wrap="none" anchor="ctr"/>
          <a:lstStyle/>
          <a:p>
            <a:pPr algn="ctr" defTabSz="1133475"/>
            <a:endParaRPr lang="es-MX" sz="1100" b="0">
              <a:solidFill>
                <a:schemeClr val="tx1"/>
              </a:solidFill>
            </a:endParaRPr>
          </a:p>
          <a:p>
            <a:pPr algn="ctr" defTabSz="1133475"/>
            <a:r>
              <a:rPr lang="es-MX" sz="1100" b="0">
                <a:solidFill>
                  <a:schemeClr val="tx1"/>
                </a:solidFill>
              </a:rPr>
              <a:t>a la carga</a:t>
            </a:r>
            <a:endParaRPr lang="es-ES" sz="1100" b="0">
              <a:solidFill>
                <a:schemeClr val="tx1"/>
              </a:solidFill>
            </a:endParaRPr>
          </a:p>
        </p:txBody>
      </p:sp>
      <p:sp>
        <p:nvSpPr>
          <p:cNvPr id="2058" name="Text Box 10"/>
          <p:cNvSpPr txBox="1">
            <a:spLocks noChangeArrowheads="1"/>
          </p:cNvSpPr>
          <p:nvPr/>
        </p:nvSpPr>
        <p:spPr bwMode="auto">
          <a:xfrm>
            <a:off x="2430463" y="3529013"/>
            <a:ext cx="931862" cy="304800"/>
          </a:xfrm>
          <a:prstGeom prst="rect">
            <a:avLst/>
          </a:prstGeom>
          <a:noFill/>
          <a:ln w="9525">
            <a:noFill/>
            <a:miter lim="800000"/>
            <a:headEnd/>
            <a:tailEnd/>
          </a:ln>
          <a:effectLst/>
        </p:spPr>
        <p:txBody>
          <a:bodyPr>
            <a:spAutoFit/>
          </a:bodyPr>
          <a:lstStyle/>
          <a:p>
            <a:pPr algn="ctr" defTabSz="1133475"/>
            <a:r>
              <a:rPr lang="es-ES" sz="1400">
                <a:solidFill>
                  <a:srgbClr val="009900"/>
                </a:solidFill>
              </a:rPr>
              <a:t>Gung Ho</a:t>
            </a:r>
          </a:p>
        </p:txBody>
      </p:sp>
      <p:sp>
        <p:nvSpPr>
          <p:cNvPr id="2062" name="AutoShape 14"/>
          <p:cNvSpPr>
            <a:spLocks noChangeArrowheads="1"/>
          </p:cNvSpPr>
          <p:nvPr/>
        </p:nvSpPr>
        <p:spPr bwMode="auto">
          <a:xfrm rot="-4808051">
            <a:off x="1962944" y="2058194"/>
            <a:ext cx="2449513" cy="73025"/>
          </a:xfrm>
          <a:custGeom>
            <a:avLst/>
            <a:gdLst>
              <a:gd name="G0" fmla="+- 10800 0 0"/>
              <a:gd name="G1" fmla="+- 9133749 0 0"/>
              <a:gd name="G2" fmla="+- 0 0 9133749"/>
              <a:gd name="T0" fmla="*/ 0 256 1"/>
              <a:gd name="T1" fmla="*/ 180 256 1"/>
              <a:gd name="G3" fmla="+- 9133749 T0 T1"/>
              <a:gd name="T2" fmla="*/ 0 256 1"/>
              <a:gd name="T3" fmla="*/ 90 256 1"/>
              <a:gd name="G4" fmla="+- 9133749 T2 T3"/>
              <a:gd name="G5" fmla="*/ G4 2 1"/>
              <a:gd name="T4" fmla="*/ 90 256 1"/>
              <a:gd name="T5" fmla="*/ 0 256 1"/>
              <a:gd name="G6" fmla="+- 9133749 T4 T5"/>
              <a:gd name="G7" fmla="*/ G6 2 1"/>
              <a:gd name="G8" fmla="abs 913374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133749"/>
              <a:gd name="G21" fmla="sin G19 9133749"/>
              <a:gd name="G22" fmla="+- G20 10800 0"/>
              <a:gd name="G23" fmla="+- G21 10800 0"/>
              <a:gd name="G24" fmla="+- 10800 0 G20"/>
              <a:gd name="G25" fmla="+- 10800 10800 0"/>
              <a:gd name="G26" fmla="?: G9 G17 G25"/>
              <a:gd name="G27" fmla="?: G9 0 21600"/>
              <a:gd name="G28" fmla="cos 10800 9133749"/>
              <a:gd name="G29" fmla="sin 10800 9133749"/>
              <a:gd name="G30" fmla="sin 10800 9133749"/>
              <a:gd name="G31" fmla="+- G28 10800 0"/>
              <a:gd name="G32" fmla="+- G29 10800 0"/>
              <a:gd name="G33" fmla="+- G30 10800 0"/>
              <a:gd name="G34" fmla="?: G4 0 G31"/>
              <a:gd name="G35" fmla="?: 9133749 G34 0"/>
              <a:gd name="G36" fmla="?: G6 G35 G31"/>
              <a:gd name="G37" fmla="+- 21600 0 G36"/>
              <a:gd name="G38" fmla="?: G4 0 G33"/>
              <a:gd name="G39" fmla="?: 9133749 G38 G32"/>
              <a:gd name="G40" fmla="?: G6 G39 0"/>
              <a:gd name="G41" fmla="?: G4 G32 21600"/>
              <a:gd name="G42" fmla="?: G6 G41 G33"/>
              <a:gd name="T12" fmla="*/ 10800 w 21600"/>
              <a:gd name="T13" fmla="*/ 0 h 21600"/>
              <a:gd name="T14" fmla="*/ 2603 w 21600"/>
              <a:gd name="T15" fmla="*/ 17832 h 21600"/>
              <a:gd name="T16" fmla="*/ 10800 w 21600"/>
              <a:gd name="T17" fmla="*/ 0 h 21600"/>
              <a:gd name="T18" fmla="*/ 18997 w 21600"/>
              <a:gd name="T19" fmla="*/ 1783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603" y="17832"/>
                </a:moveTo>
                <a:cubicBezTo>
                  <a:pt x="923" y="15874"/>
                  <a:pt x="0" y="13379"/>
                  <a:pt x="0" y="10800"/>
                </a:cubicBezTo>
                <a:cubicBezTo>
                  <a:pt x="0" y="4835"/>
                  <a:pt x="4835" y="0"/>
                  <a:pt x="10800" y="0"/>
                </a:cubicBezTo>
                <a:cubicBezTo>
                  <a:pt x="16764" y="0"/>
                  <a:pt x="21600" y="4835"/>
                  <a:pt x="21600" y="10800"/>
                </a:cubicBezTo>
                <a:cubicBezTo>
                  <a:pt x="21600" y="13379"/>
                  <a:pt x="20676" y="15874"/>
                  <a:pt x="18996" y="17832"/>
                </a:cubicBezTo>
                <a:cubicBezTo>
                  <a:pt x="20676" y="15874"/>
                  <a:pt x="21600" y="13379"/>
                  <a:pt x="21600" y="10800"/>
                </a:cubicBezTo>
                <a:cubicBezTo>
                  <a:pt x="21600" y="4835"/>
                  <a:pt x="16764" y="0"/>
                  <a:pt x="10800" y="0"/>
                </a:cubicBezTo>
                <a:cubicBezTo>
                  <a:pt x="4835" y="0"/>
                  <a:pt x="0" y="4835"/>
                  <a:pt x="0" y="10800"/>
                </a:cubicBezTo>
                <a:cubicBezTo>
                  <a:pt x="-1" y="13379"/>
                  <a:pt x="923" y="15874"/>
                  <a:pt x="2603" y="17832"/>
                </a:cubicBezTo>
                <a:close/>
              </a:path>
            </a:pathLst>
          </a:custGeom>
          <a:solidFill>
            <a:schemeClr val="accent1"/>
          </a:solidFill>
          <a:ln w="28575">
            <a:solidFill>
              <a:srgbClr val="00CC00"/>
            </a:solidFill>
            <a:miter lim="800000"/>
            <a:headEnd/>
            <a:tailEnd/>
          </a:ln>
          <a:effectLst/>
        </p:spPr>
        <p:txBody>
          <a:bodyPr wrap="none" anchor="ctr"/>
          <a:lstStyle/>
          <a:p>
            <a:endParaRPr lang="es-ES"/>
          </a:p>
        </p:txBody>
      </p:sp>
      <p:sp>
        <p:nvSpPr>
          <p:cNvPr id="2063" name="Text Box 15"/>
          <p:cNvSpPr txBox="1">
            <a:spLocks noChangeArrowheads="1"/>
          </p:cNvSpPr>
          <p:nvPr/>
        </p:nvSpPr>
        <p:spPr bwMode="auto">
          <a:xfrm>
            <a:off x="4735513" y="635000"/>
            <a:ext cx="936625" cy="838200"/>
          </a:xfrm>
          <a:prstGeom prst="rect">
            <a:avLst/>
          </a:prstGeom>
          <a:noFill/>
          <a:ln w="9525">
            <a:noFill/>
            <a:miter lim="800000"/>
            <a:headEnd/>
            <a:tailEnd/>
          </a:ln>
          <a:effectLst/>
        </p:spPr>
        <p:txBody>
          <a:bodyPr wrap="none">
            <a:spAutoFit/>
          </a:bodyPr>
          <a:lstStyle/>
          <a:p>
            <a:pPr defTabSz="1133475"/>
            <a:r>
              <a:rPr lang="es-ES" sz="900" b="0">
                <a:solidFill>
                  <a:srgbClr val="9900FF"/>
                </a:solidFill>
              </a:rPr>
              <a:t> </a:t>
            </a:r>
            <a:r>
              <a:rPr lang="es-ES" b="0">
                <a:solidFill>
                  <a:schemeClr val="tx1"/>
                </a:solidFill>
              </a:rPr>
              <a:t>Saber que </a:t>
            </a:r>
          </a:p>
          <a:p>
            <a:pPr defTabSz="1133475"/>
            <a:r>
              <a:rPr lang="es-ES" b="0">
                <a:solidFill>
                  <a:schemeClr val="tx1"/>
                </a:solidFill>
              </a:rPr>
              <a:t>contribuimos </a:t>
            </a:r>
          </a:p>
          <a:p>
            <a:pPr defTabSz="1133475"/>
            <a:r>
              <a:rPr lang="es-ES" b="0">
                <a:solidFill>
                  <a:schemeClr val="tx1"/>
                </a:solidFill>
              </a:rPr>
              <a:t>a mejorar</a:t>
            </a:r>
          </a:p>
          <a:p>
            <a:pPr defTabSz="1133475"/>
            <a:r>
              <a:rPr lang="es-ES" b="0">
                <a:solidFill>
                  <a:schemeClr val="tx1"/>
                </a:solidFill>
              </a:rPr>
              <a:t> el mundo </a:t>
            </a:r>
          </a:p>
          <a:p>
            <a:pPr defTabSz="1133475"/>
            <a:endParaRPr lang="es-ES" sz="900" b="0">
              <a:solidFill>
                <a:schemeClr val="tx1"/>
              </a:solidFill>
            </a:endParaRPr>
          </a:p>
        </p:txBody>
      </p:sp>
      <p:sp>
        <p:nvSpPr>
          <p:cNvPr id="2069" name="Text Box 21"/>
          <p:cNvSpPr txBox="1">
            <a:spLocks noChangeArrowheads="1"/>
          </p:cNvSpPr>
          <p:nvPr/>
        </p:nvSpPr>
        <p:spPr bwMode="auto">
          <a:xfrm>
            <a:off x="4302125" y="1512888"/>
            <a:ext cx="393700" cy="733425"/>
          </a:xfrm>
          <a:prstGeom prst="rect">
            <a:avLst/>
          </a:prstGeom>
          <a:noFill/>
          <a:ln w="9525">
            <a:noFill/>
            <a:miter lim="800000"/>
            <a:headEnd/>
            <a:tailEnd/>
          </a:ln>
          <a:effectLst/>
        </p:spPr>
        <p:txBody>
          <a:bodyPr wrap="none">
            <a:spAutoFit/>
          </a:bodyPr>
          <a:lstStyle/>
          <a:p>
            <a:pPr defTabSz="1133475">
              <a:buClr>
                <a:srgbClr val="3399FF"/>
              </a:buClr>
              <a:buFont typeface="Wingdings" pitchFamily="2" charset="2"/>
              <a:buChar char="ü"/>
            </a:pPr>
            <a:endParaRPr lang="es-ES" sz="2100" b="0">
              <a:solidFill>
                <a:schemeClr val="tx1"/>
              </a:solidFill>
            </a:endParaRPr>
          </a:p>
          <a:p>
            <a:pPr defTabSz="1133475">
              <a:buClr>
                <a:srgbClr val="3399FF"/>
              </a:buClr>
              <a:buFont typeface="Wingdings" pitchFamily="2" charset="2"/>
              <a:buNone/>
            </a:pPr>
            <a:endParaRPr lang="es-ES" sz="2100" b="0">
              <a:solidFill>
                <a:schemeClr val="tx1"/>
              </a:solidFill>
            </a:endParaRPr>
          </a:p>
        </p:txBody>
      </p:sp>
      <p:sp>
        <p:nvSpPr>
          <p:cNvPr id="2073" name="Freeform 25"/>
          <p:cNvSpPr>
            <a:spLocks/>
          </p:cNvSpPr>
          <p:nvPr/>
        </p:nvSpPr>
        <p:spPr bwMode="auto">
          <a:xfrm rot="8389302">
            <a:off x="4302125" y="1655763"/>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074" name="Text Box 26"/>
          <p:cNvSpPr txBox="1">
            <a:spLocks noChangeArrowheads="1"/>
          </p:cNvSpPr>
          <p:nvPr/>
        </p:nvSpPr>
        <p:spPr bwMode="auto">
          <a:xfrm>
            <a:off x="4518025" y="1296988"/>
            <a:ext cx="1116013" cy="701675"/>
          </a:xfrm>
          <a:prstGeom prst="rect">
            <a:avLst/>
          </a:prstGeom>
          <a:noFill/>
          <a:ln w="9525">
            <a:noFill/>
            <a:miter lim="800000"/>
            <a:headEnd/>
            <a:tailEnd/>
          </a:ln>
          <a:effectLst/>
        </p:spPr>
        <p:txBody>
          <a:bodyPr wrap="none">
            <a:spAutoFit/>
          </a:bodyPr>
          <a:lstStyle/>
          <a:p>
            <a:pPr defTabSz="1133475"/>
            <a:r>
              <a:rPr lang="es-ES" b="0">
                <a:solidFill>
                  <a:schemeClr val="tx1"/>
                </a:solidFill>
              </a:rPr>
              <a:t>Todos trabajan</a:t>
            </a:r>
          </a:p>
          <a:p>
            <a:pPr defTabSz="1133475"/>
            <a:r>
              <a:rPr lang="es-ES" b="0">
                <a:solidFill>
                  <a:schemeClr val="tx1"/>
                </a:solidFill>
              </a:rPr>
              <a:t> hacia una meta </a:t>
            </a:r>
          </a:p>
          <a:p>
            <a:pPr defTabSz="1133475"/>
            <a:r>
              <a:rPr lang="es-ES" b="0">
                <a:solidFill>
                  <a:schemeClr val="tx1"/>
                </a:solidFill>
              </a:rPr>
              <a:t>compartida </a:t>
            </a:r>
          </a:p>
          <a:p>
            <a:pPr defTabSz="1133475"/>
            <a:r>
              <a:rPr lang="es-ES" b="0">
                <a:solidFill>
                  <a:schemeClr val="tx1"/>
                </a:solidFill>
              </a:rPr>
              <a:t> </a:t>
            </a:r>
          </a:p>
        </p:txBody>
      </p:sp>
      <p:sp>
        <p:nvSpPr>
          <p:cNvPr id="2075" name="Text Box 27"/>
          <p:cNvSpPr txBox="1">
            <a:spLocks noChangeArrowheads="1"/>
          </p:cNvSpPr>
          <p:nvPr/>
        </p:nvSpPr>
        <p:spPr bwMode="auto">
          <a:xfrm rot="-4771869">
            <a:off x="2411413" y="1830387"/>
            <a:ext cx="1873250" cy="396875"/>
          </a:xfrm>
          <a:prstGeom prst="rect">
            <a:avLst/>
          </a:prstGeom>
          <a:noFill/>
          <a:ln w="9525">
            <a:noFill/>
            <a:miter lim="800000"/>
            <a:headEnd/>
            <a:tailEnd/>
          </a:ln>
          <a:effectLst/>
        </p:spPr>
        <p:txBody>
          <a:bodyPr>
            <a:spAutoFit/>
          </a:bodyPr>
          <a:lstStyle/>
          <a:p>
            <a:pPr defTabSz="1133475"/>
            <a:r>
              <a:rPr lang="es-ES" b="0">
                <a:solidFill>
                  <a:schemeClr val="tx1"/>
                </a:solidFill>
              </a:rPr>
              <a:t>1. Trabajo que vale la pena</a:t>
            </a:r>
          </a:p>
          <a:p>
            <a:pPr defTabSz="1133475"/>
            <a:r>
              <a:rPr lang="es-ES" b="0">
                <a:solidFill>
                  <a:schemeClr val="tx1"/>
                </a:solidFill>
              </a:rPr>
              <a:t> </a:t>
            </a:r>
          </a:p>
        </p:txBody>
      </p:sp>
      <p:sp>
        <p:nvSpPr>
          <p:cNvPr id="2076" name="AutoShape 28"/>
          <p:cNvSpPr>
            <a:spLocks noChangeArrowheads="1"/>
          </p:cNvSpPr>
          <p:nvPr/>
        </p:nvSpPr>
        <p:spPr bwMode="auto">
          <a:xfrm rot="-2022723">
            <a:off x="3132138" y="2741613"/>
            <a:ext cx="1871662" cy="142875"/>
          </a:xfrm>
          <a:custGeom>
            <a:avLst/>
            <a:gdLst>
              <a:gd name="G0" fmla="+- 10800 0 0"/>
              <a:gd name="G1" fmla="+- 9133749 0 0"/>
              <a:gd name="G2" fmla="+- 0 0 9133749"/>
              <a:gd name="T0" fmla="*/ 0 256 1"/>
              <a:gd name="T1" fmla="*/ 180 256 1"/>
              <a:gd name="G3" fmla="+- 9133749 T0 T1"/>
              <a:gd name="T2" fmla="*/ 0 256 1"/>
              <a:gd name="T3" fmla="*/ 90 256 1"/>
              <a:gd name="G4" fmla="+- 9133749 T2 T3"/>
              <a:gd name="G5" fmla="*/ G4 2 1"/>
              <a:gd name="T4" fmla="*/ 90 256 1"/>
              <a:gd name="T5" fmla="*/ 0 256 1"/>
              <a:gd name="G6" fmla="+- 9133749 T4 T5"/>
              <a:gd name="G7" fmla="*/ G6 2 1"/>
              <a:gd name="G8" fmla="abs 913374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133749"/>
              <a:gd name="G21" fmla="sin G19 9133749"/>
              <a:gd name="G22" fmla="+- G20 10800 0"/>
              <a:gd name="G23" fmla="+- G21 10800 0"/>
              <a:gd name="G24" fmla="+- 10800 0 G20"/>
              <a:gd name="G25" fmla="+- 10800 10800 0"/>
              <a:gd name="G26" fmla="?: G9 G17 G25"/>
              <a:gd name="G27" fmla="?: G9 0 21600"/>
              <a:gd name="G28" fmla="cos 10800 9133749"/>
              <a:gd name="G29" fmla="sin 10800 9133749"/>
              <a:gd name="G30" fmla="sin 10800 9133749"/>
              <a:gd name="G31" fmla="+- G28 10800 0"/>
              <a:gd name="G32" fmla="+- G29 10800 0"/>
              <a:gd name="G33" fmla="+- G30 10800 0"/>
              <a:gd name="G34" fmla="?: G4 0 G31"/>
              <a:gd name="G35" fmla="?: 9133749 G34 0"/>
              <a:gd name="G36" fmla="?: G6 G35 G31"/>
              <a:gd name="G37" fmla="+- 21600 0 G36"/>
              <a:gd name="G38" fmla="?: G4 0 G33"/>
              <a:gd name="G39" fmla="?: 9133749 G38 G32"/>
              <a:gd name="G40" fmla="?: G6 G39 0"/>
              <a:gd name="G41" fmla="?: G4 G32 21600"/>
              <a:gd name="G42" fmla="?: G6 G41 G33"/>
              <a:gd name="T12" fmla="*/ 10800 w 21600"/>
              <a:gd name="T13" fmla="*/ 0 h 21600"/>
              <a:gd name="T14" fmla="*/ 2603 w 21600"/>
              <a:gd name="T15" fmla="*/ 17832 h 21600"/>
              <a:gd name="T16" fmla="*/ 10800 w 21600"/>
              <a:gd name="T17" fmla="*/ 0 h 21600"/>
              <a:gd name="T18" fmla="*/ 18997 w 21600"/>
              <a:gd name="T19" fmla="*/ 1783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603" y="17832"/>
                </a:moveTo>
                <a:cubicBezTo>
                  <a:pt x="923" y="15874"/>
                  <a:pt x="0" y="13379"/>
                  <a:pt x="0" y="10800"/>
                </a:cubicBezTo>
                <a:cubicBezTo>
                  <a:pt x="0" y="4835"/>
                  <a:pt x="4835" y="0"/>
                  <a:pt x="10800" y="0"/>
                </a:cubicBezTo>
                <a:cubicBezTo>
                  <a:pt x="16764" y="0"/>
                  <a:pt x="21600" y="4835"/>
                  <a:pt x="21600" y="10800"/>
                </a:cubicBezTo>
                <a:cubicBezTo>
                  <a:pt x="21600" y="13379"/>
                  <a:pt x="20676" y="15874"/>
                  <a:pt x="18996" y="17832"/>
                </a:cubicBezTo>
                <a:cubicBezTo>
                  <a:pt x="20676" y="15874"/>
                  <a:pt x="21600" y="13379"/>
                  <a:pt x="21600" y="10800"/>
                </a:cubicBezTo>
                <a:cubicBezTo>
                  <a:pt x="21600" y="4835"/>
                  <a:pt x="16764" y="0"/>
                  <a:pt x="10800" y="0"/>
                </a:cubicBezTo>
                <a:cubicBezTo>
                  <a:pt x="4835" y="0"/>
                  <a:pt x="0" y="4835"/>
                  <a:pt x="0" y="10800"/>
                </a:cubicBezTo>
                <a:cubicBezTo>
                  <a:pt x="-1" y="13379"/>
                  <a:pt x="923" y="15874"/>
                  <a:pt x="2603" y="17832"/>
                </a:cubicBezTo>
                <a:close/>
              </a:path>
            </a:pathLst>
          </a:custGeom>
          <a:solidFill>
            <a:schemeClr val="accent1"/>
          </a:solidFill>
          <a:ln w="28575">
            <a:solidFill>
              <a:srgbClr val="00CC00"/>
            </a:solidFill>
            <a:miter lim="800000"/>
            <a:headEnd/>
            <a:tailEnd/>
          </a:ln>
          <a:effectLst/>
        </p:spPr>
        <p:txBody>
          <a:bodyPr wrap="none" anchor="ctr"/>
          <a:lstStyle/>
          <a:p>
            <a:endParaRPr lang="es-ES"/>
          </a:p>
        </p:txBody>
      </p:sp>
      <p:sp>
        <p:nvSpPr>
          <p:cNvPr id="2082" name="Text Box 34"/>
          <p:cNvSpPr txBox="1">
            <a:spLocks noChangeArrowheads="1"/>
          </p:cNvSpPr>
          <p:nvPr/>
        </p:nvSpPr>
        <p:spPr bwMode="auto">
          <a:xfrm rot="-2104655">
            <a:off x="3222625" y="2879725"/>
            <a:ext cx="1720850" cy="244475"/>
          </a:xfrm>
          <a:prstGeom prst="rect">
            <a:avLst/>
          </a:prstGeom>
          <a:noFill/>
          <a:ln w="9525">
            <a:noFill/>
            <a:miter lim="800000"/>
            <a:headEnd/>
            <a:tailEnd/>
          </a:ln>
          <a:effectLst/>
        </p:spPr>
        <p:txBody>
          <a:bodyPr wrap="none">
            <a:spAutoFit/>
          </a:bodyPr>
          <a:lstStyle/>
          <a:p>
            <a:pPr defTabSz="1133475"/>
            <a:r>
              <a:rPr lang="es-ES" altLang="ja-JP">
                <a:solidFill>
                  <a:schemeClr val="tx1"/>
                </a:solidFill>
                <a:ea typeface="MS PGothic" pitchFamily="34" charset="-128"/>
              </a:rPr>
              <a:t>A. El espíritu de la ardilla </a:t>
            </a:r>
            <a:endParaRPr lang="es-ES">
              <a:solidFill>
                <a:schemeClr val="tx1"/>
              </a:solidFill>
            </a:endParaRPr>
          </a:p>
        </p:txBody>
      </p:sp>
      <p:sp>
        <p:nvSpPr>
          <p:cNvPr id="2083" name="Text Box 35"/>
          <p:cNvSpPr txBox="1">
            <a:spLocks noChangeArrowheads="1"/>
          </p:cNvSpPr>
          <p:nvPr/>
        </p:nvSpPr>
        <p:spPr bwMode="auto">
          <a:xfrm>
            <a:off x="4735513" y="2089150"/>
            <a:ext cx="1454150" cy="517525"/>
          </a:xfrm>
          <a:prstGeom prst="rect">
            <a:avLst/>
          </a:prstGeom>
          <a:noFill/>
          <a:ln w="9525">
            <a:noFill/>
            <a:miter lim="800000"/>
            <a:headEnd/>
            <a:tailEnd/>
          </a:ln>
          <a:effectLst/>
        </p:spPr>
        <p:txBody>
          <a:bodyPr>
            <a:spAutoFit/>
          </a:bodyPr>
          <a:lstStyle/>
          <a:p>
            <a:pPr defTabSz="1133475"/>
            <a:r>
              <a:rPr lang="es-ES" altLang="ja-JP" sz="900">
                <a:solidFill>
                  <a:schemeClr val="tx1"/>
                </a:solidFill>
                <a:ea typeface="MS PGothic" pitchFamily="34" charset="-128"/>
              </a:rPr>
              <a:t>L</a:t>
            </a:r>
            <a:r>
              <a:rPr lang="es-ES" altLang="ja-JP" sz="900" b="0">
                <a:solidFill>
                  <a:schemeClr val="tx1"/>
                </a:solidFill>
                <a:ea typeface="MS PGothic" pitchFamily="34" charset="-128"/>
              </a:rPr>
              <a:t>os valores sirven</a:t>
            </a:r>
          </a:p>
          <a:p>
            <a:pPr defTabSz="1133475"/>
            <a:r>
              <a:rPr lang="es-ES" altLang="ja-JP" sz="900" b="0">
                <a:solidFill>
                  <a:schemeClr val="tx1"/>
                </a:solidFill>
                <a:ea typeface="MS PGothic" pitchFamily="34" charset="-128"/>
              </a:rPr>
              <a:t> de guía para los </a:t>
            </a:r>
          </a:p>
          <a:p>
            <a:pPr defTabSz="1133475"/>
            <a:r>
              <a:rPr lang="es-ES" altLang="ja-JP" sz="900" b="0">
                <a:solidFill>
                  <a:schemeClr val="tx1"/>
                </a:solidFill>
                <a:ea typeface="MS PGothic" pitchFamily="34" charset="-128"/>
              </a:rPr>
              <a:t>planes,</a:t>
            </a:r>
            <a:r>
              <a:rPr lang="es-ES" altLang="ja-JP" b="0">
                <a:solidFill>
                  <a:schemeClr val="tx1"/>
                </a:solidFill>
                <a:ea typeface="MS PGothic" pitchFamily="34" charset="-128"/>
              </a:rPr>
              <a:t> </a:t>
            </a:r>
            <a:endParaRPr lang="es-ES" b="0">
              <a:solidFill>
                <a:schemeClr val="tx1"/>
              </a:solidFill>
            </a:endParaRPr>
          </a:p>
        </p:txBody>
      </p:sp>
      <p:sp>
        <p:nvSpPr>
          <p:cNvPr id="2085" name="Text Box 37"/>
          <p:cNvSpPr txBox="1">
            <a:spLocks noChangeArrowheads="1"/>
          </p:cNvSpPr>
          <p:nvPr/>
        </p:nvSpPr>
        <p:spPr bwMode="auto">
          <a:xfrm>
            <a:off x="4230688" y="3097213"/>
            <a:ext cx="1682750" cy="1457325"/>
          </a:xfrm>
          <a:prstGeom prst="rect">
            <a:avLst/>
          </a:prstGeom>
          <a:noFill/>
          <a:ln w="9525">
            <a:noFill/>
            <a:miter lim="800000"/>
            <a:headEnd/>
            <a:tailEnd/>
          </a:ln>
          <a:effectLst/>
        </p:spPr>
        <p:txBody>
          <a:bodyPr>
            <a:spAutoFit/>
          </a:bodyPr>
          <a:lstStyle/>
          <a:p>
            <a:pPr defTabSz="1133475"/>
            <a:r>
              <a:rPr lang="es-ES" sz="900" b="0">
                <a:solidFill>
                  <a:schemeClr val="tx1"/>
                </a:solidFill>
              </a:rPr>
              <a:t>Las metas de: </a:t>
            </a:r>
          </a:p>
          <a:p>
            <a:pPr defTabSz="1133475"/>
            <a:r>
              <a:rPr lang="es-ES" sz="900" b="0" i="1" u="sng">
                <a:solidFill>
                  <a:schemeClr val="tx1"/>
                </a:solidFill>
              </a:rPr>
              <a:t>resultados</a:t>
            </a:r>
            <a:r>
              <a:rPr lang="es-ES" sz="900" b="0">
                <a:solidFill>
                  <a:schemeClr val="tx1"/>
                </a:solidFill>
              </a:rPr>
              <a:t> están </a:t>
            </a:r>
          </a:p>
          <a:p>
            <a:pPr defTabSz="1133475"/>
            <a:r>
              <a:rPr lang="es-ES" sz="900" b="0">
                <a:solidFill>
                  <a:schemeClr val="tx1"/>
                </a:solidFill>
              </a:rPr>
              <a:t>enfocadas a lo </a:t>
            </a:r>
          </a:p>
          <a:p>
            <a:pPr defTabSz="1133475"/>
            <a:r>
              <a:rPr lang="es-ES" sz="900" b="0">
                <a:solidFill>
                  <a:schemeClr val="tx1"/>
                </a:solidFill>
              </a:rPr>
              <a:t>que se pretende alcanzar. </a:t>
            </a:r>
          </a:p>
          <a:p>
            <a:pPr defTabSz="1133475"/>
            <a:r>
              <a:rPr lang="es-ES" sz="900" b="0" i="1" u="sng">
                <a:solidFill>
                  <a:schemeClr val="tx1"/>
                </a:solidFill>
              </a:rPr>
              <a:t> valores </a:t>
            </a:r>
            <a:r>
              <a:rPr lang="es-ES" sz="900" b="0">
                <a:solidFill>
                  <a:schemeClr val="tx1"/>
                </a:solidFill>
              </a:rPr>
              <a:t>están</a:t>
            </a:r>
          </a:p>
          <a:p>
            <a:pPr defTabSz="1133475"/>
            <a:r>
              <a:rPr lang="es-ES" sz="900" b="0">
                <a:solidFill>
                  <a:schemeClr val="tx1"/>
                </a:solidFill>
              </a:rPr>
              <a:t> enfocadas al impacto </a:t>
            </a:r>
          </a:p>
          <a:p>
            <a:pPr defTabSz="1133475"/>
            <a:r>
              <a:rPr lang="es-ES" sz="900" b="0">
                <a:solidFill>
                  <a:schemeClr val="tx1"/>
                </a:solidFill>
              </a:rPr>
              <a:t>sobre las personas y grupos. </a:t>
            </a:r>
          </a:p>
          <a:p>
            <a:pPr defTabSz="1133475"/>
            <a:r>
              <a:rPr lang="es-ES" altLang="ja-JP" sz="900" b="0" u="sng">
                <a:solidFill>
                  <a:schemeClr val="tx1"/>
                </a:solidFill>
                <a:ea typeface="MS PGothic" pitchFamily="34" charset="-128"/>
              </a:rPr>
              <a:t>Las metas</a:t>
            </a:r>
            <a:r>
              <a:rPr lang="es-ES" altLang="ja-JP" sz="900" b="0">
                <a:solidFill>
                  <a:schemeClr val="tx1"/>
                </a:solidFill>
                <a:ea typeface="MS PGothic" pitchFamily="34" charset="-128"/>
              </a:rPr>
              <a:t>  ponen en marcha a la gente  y los </a:t>
            </a:r>
            <a:r>
              <a:rPr lang="es-ES" altLang="ja-JP" sz="900" b="0" i="1" u="sng">
                <a:solidFill>
                  <a:schemeClr val="tx1"/>
                </a:solidFill>
                <a:ea typeface="MS PGothic" pitchFamily="34" charset="-128"/>
              </a:rPr>
              <a:t>valores</a:t>
            </a:r>
            <a:r>
              <a:rPr lang="es-ES" altLang="ja-JP" sz="900" b="0">
                <a:solidFill>
                  <a:schemeClr val="tx1"/>
                </a:solidFill>
                <a:ea typeface="MS PGothic" pitchFamily="34" charset="-128"/>
              </a:rPr>
              <a:t> mantienen el esfuerzo</a:t>
            </a:r>
            <a:r>
              <a:rPr lang="es-ES" altLang="ja-JP" sz="900">
                <a:solidFill>
                  <a:schemeClr val="tx1"/>
                </a:solidFill>
                <a:ea typeface="MS PGothic" pitchFamily="34" charset="-128"/>
              </a:rPr>
              <a:t> </a:t>
            </a:r>
            <a:endParaRPr lang="es-ES" sz="900">
              <a:solidFill>
                <a:schemeClr val="tx1"/>
              </a:solidFill>
            </a:endParaRPr>
          </a:p>
        </p:txBody>
      </p:sp>
      <p:sp>
        <p:nvSpPr>
          <p:cNvPr id="2086" name="Text Box 38"/>
          <p:cNvSpPr txBox="1">
            <a:spLocks noChangeArrowheads="1"/>
          </p:cNvSpPr>
          <p:nvPr/>
        </p:nvSpPr>
        <p:spPr bwMode="auto">
          <a:xfrm>
            <a:off x="3727450" y="3600450"/>
            <a:ext cx="393700" cy="733425"/>
          </a:xfrm>
          <a:prstGeom prst="rect">
            <a:avLst/>
          </a:prstGeom>
          <a:noFill/>
          <a:ln w="9525">
            <a:noFill/>
            <a:miter lim="800000"/>
            <a:headEnd/>
            <a:tailEnd/>
          </a:ln>
          <a:effectLst/>
        </p:spPr>
        <p:txBody>
          <a:bodyPr wrap="none">
            <a:spAutoFit/>
          </a:bodyPr>
          <a:lstStyle/>
          <a:p>
            <a:pPr defTabSz="1133475">
              <a:buClr>
                <a:srgbClr val="3399FF"/>
              </a:buClr>
              <a:buFont typeface="Wingdings" pitchFamily="2" charset="2"/>
              <a:buChar char="ü"/>
            </a:pPr>
            <a:endParaRPr lang="es-ES" sz="2100" b="0">
              <a:solidFill>
                <a:schemeClr val="tx1"/>
              </a:solidFill>
            </a:endParaRPr>
          </a:p>
          <a:p>
            <a:pPr defTabSz="1133475">
              <a:buClr>
                <a:srgbClr val="3399FF"/>
              </a:buClr>
              <a:buFont typeface="Wingdings" pitchFamily="2" charset="2"/>
              <a:buNone/>
            </a:pPr>
            <a:endParaRPr lang="es-ES" sz="2100" b="0">
              <a:solidFill>
                <a:schemeClr val="tx1"/>
              </a:solidFill>
            </a:endParaRPr>
          </a:p>
        </p:txBody>
      </p:sp>
      <p:sp>
        <p:nvSpPr>
          <p:cNvPr id="2087" name="Freeform 39"/>
          <p:cNvSpPr>
            <a:spLocks/>
          </p:cNvSpPr>
          <p:nvPr/>
        </p:nvSpPr>
        <p:spPr bwMode="auto">
          <a:xfrm rot="8389302">
            <a:off x="3943350" y="4032250"/>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088" name="AutoShape 40"/>
          <p:cNvSpPr>
            <a:spLocks noChangeArrowheads="1"/>
          </p:cNvSpPr>
          <p:nvPr/>
        </p:nvSpPr>
        <p:spPr bwMode="auto">
          <a:xfrm rot="1935179">
            <a:off x="3006725" y="4537075"/>
            <a:ext cx="2374900" cy="215900"/>
          </a:xfrm>
          <a:custGeom>
            <a:avLst/>
            <a:gdLst>
              <a:gd name="G0" fmla="+- 10800 0 0"/>
              <a:gd name="G1" fmla="+- 9133749 0 0"/>
              <a:gd name="G2" fmla="+- 0 0 9133749"/>
              <a:gd name="T0" fmla="*/ 0 256 1"/>
              <a:gd name="T1" fmla="*/ 180 256 1"/>
              <a:gd name="G3" fmla="+- 9133749 T0 T1"/>
              <a:gd name="T2" fmla="*/ 0 256 1"/>
              <a:gd name="T3" fmla="*/ 90 256 1"/>
              <a:gd name="G4" fmla="+- 9133749 T2 T3"/>
              <a:gd name="G5" fmla="*/ G4 2 1"/>
              <a:gd name="T4" fmla="*/ 90 256 1"/>
              <a:gd name="T5" fmla="*/ 0 256 1"/>
              <a:gd name="G6" fmla="+- 9133749 T4 T5"/>
              <a:gd name="G7" fmla="*/ G6 2 1"/>
              <a:gd name="G8" fmla="abs 913374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133749"/>
              <a:gd name="G21" fmla="sin G19 9133749"/>
              <a:gd name="G22" fmla="+- G20 10800 0"/>
              <a:gd name="G23" fmla="+- G21 10800 0"/>
              <a:gd name="G24" fmla="+- 10800 0 G20"/>
              <a:gd name="G25" fmla="+- 10800 10800 0"/>
              <a:gd name="G26" fmla="?: G9 G17 G25"/>
              <a:gd name="G27" fmla="?: G9 0 21600"/>
              <a:gd name="G28" fmla="cos 10800 9133749"/>
              <a:gd name="G29" fmla="sin 10800 9133749"/>
              <a:gd name="G30" fmla="sin 10800 9133749"/>
              <a:gd name="G31" fmla="+- G28 10800 0"/>
              <a:gd name="G32" fmla="+- G29 10800 0"/>
              <a:gd name="G33" fmla="+- G30 10800 0"/>
              <a:gd name="G34" fmla="?: G4 0 G31"/>
              <a:gd name="G35" fmla="?: 9133749 G34 0"/>
              <a:gd name="G36" fmla="?: G6 G35 G31"/>
              <a:gd name="G37" fmla="+- 21600 0 G36"/>
              <a:gd name="G38" fmla="?: G4 0 G33"/>
              <a:gd name="G39" fmla="?: 9133749 G38 G32"/>
              <a:gd name="G40" fmla="?: G6 G39 0"/>
              <a:gd name="G41" fmla="?: G4 G32 21600"/>
              <a:gd name="G42" fmla="?: G6 G41 G33"/>
              <a:gd name="T12" fmla="*/ 10800 w 21600"/>
              <a:gd name="T13" fmla="*/ 0 h 21600"/>
              <a:gd name="T14" fmla="*/ 2603 w 21600"/>
              <a:gd name="T15" fmla="*/ 17832 h 21600"/>
              <a:gd name="T16" fmla="*/ 10800 w 21600"/>
              <a:gd name="T17" fmla="*/ 0 h 21600"/>
              <a:gd name="T18" fmla="*/ 18997 w 21600"/>
              <a:gd name="T19" fmla="*/ 1783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603" y="17832"/>
                </a:moveTo>
                <a:cubicBezTo>
                  <a:pt x="923" y="15874"/>
                  <a:pt x="0" y="13379"/>
                  <a:pt x="0" y="10800"/>
                </a:cubicBezTo>
                <a:cubicBezTo>
                  <a:pt x="0" y="4835"/>
                  <a:pt x="4835" y="0"/>
                  <a:pt x="10800" y="0"/>
                </a:cubicBezTo>
                <a:cubicBezTo>
                  <a:pt x="16764" y="0"/>
                  <a:pt x="21600" y="4835"/>
                  <a:pt x="21600" y="10800"/>
                </a:cubicBezTo>
                <a:cubicBezTo>
                  <a:pt x="21600" y="13379"/>
                  <a:pt x="20676" y="15874"/>
                  <a:pt x="18996" y="17832"/>
                </a:cubicBezTo>
                <a:cubicBezTo>
                  <a:pt x="20676" y="15874"/>
                  <a:pt x="21600" y="13379"/>
                  <a:pt x="21600" y="10800"/>
                </a:cubicBezTo>
                <a:cubicBezTo>
                  <a:pt x="21600" y="4835"/>
                  <a:pt x="16764" y="0"/>
                  <a:pt x="10800" y="0"/>
                </a:cubicBezTo>
                <a:cubicBezTo>
                  <a:pt x="4835" y="0"/>
                  <a:pt x="0" y="4835"/>
                  <a:pt x="0" y="10800"/>
                </a:cubicBezTo>
                <a:cubicBezTo>
                  <a:pt x="-1" y="13379"/>
                  <a:pt x="923" y="15874"/>
                  <a:pt x="2603" y="17832"/>
                </a:cubicBezTo>
                <a:close/>
              </a:path>
            </a:pathLst>
          </a:custGeom>
          <a:solidFill>
            <a:schemeClr val="accent1"/>
          </a:solidFill>
          <a:ln w="28575">
            <a:solidFill>
              <a:srgbClr val="00CC00"/>
            </a:solidFill>
            <a:miter lim="800000"/>
            <a:headEnd/>
            <a:tailEnd/>
          </a:ln>
          <a:effectLst/>
        </p:spPr>
        <p:txBody>
          <a:bodyPr wrap="none" anchor="ctr"/>
          <a:lstStyle/>
          <a:p>
            <a:endParaRPr lang="es-ES"/>
          </a:p>
        </p:txBody>
      </p:sp>
      <p:sp>
        <p:nvSpPr>
          <p:cNvPr id="2089" name="Text Box 41"/>
          <p:cNvSpPr txBox="1">
            <a:spLocks noChangeArrowheads="1"/>
          </p:cNvSpPr>
          <p:nvPr/>
        </p:nvSpPr>
        <p:spPr bwMode="auto">
          <a:xfrm rot="1791486">
            <a:off x="2717800" y="4752975"/>
            <a:ext cx="3016250" cy="549275"/>
          </a:xfrm>
          <a:prstGeom prst="rect">
            <a:avLst/>
          </a:prstGeom>
          <a:noFill/>
          <a:ln w="9525">
            <a:noFill/>
            <a:miter lim="800000"/>
            <a:headEnd/>
            <a:tailEnd/>
          </a:ln>
          <a:effectLst/>
        </p:spPr>
        <p:txBody>
          <a:bodyPr wrap="none">
            <a:spAutoFit/>
          </a:bodyPr>
          <a:lstStyle/>
          <a:p>
            <a:pPr defTabSz="1133475"/>
            <a:r>
              <a:rPr lang="es-ES" b="0">
                <a:solidFill>
                  <a:srgbClr val="339933"/>
                </a:solidFill>
              </a:rPr>
              <a:t>     2. </a:t>
            </a:r>
            <a:r>
              <a:rPr lang="es-ES" altLang="ja-JP" i="1">
                <a:solidFill>
                  <a:schemeClr val="tx1"/>
                </a:solidFill>
                <a:ea typeface="MS PGothic" pitchFamily="34" charset="-128"/>
              </a:rPr>
              <a:t>Control sobre el cumplimiento de la meta</a:t>
            </a:r>
            <a:r>
              <a:rPr lang="es-ES" altLang="ja-JP">
                <a:solidFill>
                  <a:schemeClr val="tx1"/>
                </a:solidFill>
                <a:ea typeface="MS PGothic" pitchFamily="34" charset="-128"/>
              </a:rPr>
              <a:t> </a:t>
            </a:r>
            <a:endParaRPr lang="es-ES" b="0">
              <a:solidFill>
                <a:schemeClr val="tx1"/>
              </a:solidFill>
            </a:endParaRPr>
          </a:p>
          <a:p>
            <a:pPr defTabSz="1133475"/>
            <a:endParaRPr lang="es-ES" b="0">
              <a:solidFill>
                <a:schemeClr val="tx1"/>
              </a:solidFill>
            </a:endParaRPr>
          </a:p>
          <a:p>
            <a:pPr defTabSz="1133475"/>
            <a:r>
              <a:rPr lang="es-ES" b="0">
                <a:solidFill>
                  <a:srgbClr val="339933"/>
                </a:solidFill>
              </a:rPr>
              <a:t> </a:t>
            </a:r>
          </a:p>
        </p:txBody>
      </p:sp>
      <p:sp>
        <p:nvSpPr>
          <p:cNvPr id="2090" name="Text Box 42"/>
          <p:cNvSpPr txBox="1">
            <a:spLocks noChangeArrowheads="1"/>
          </p:cNvSpPr>
          <p:nvPr/>
        </p:nvSpPr>
        <p:spPr bwMode="auto">
          <a:xfrm>
            <a:off x="2286000" y="6480175"/>
            <a:ext cx="1004888" cy="549275"/>
          </a:xfrm>
          <a:prstGeom prst="rect">
            <a:avLst/>
          </a:prstGeom>
          <a:noFill/>
          <a:ln w="9525">
            <a:noFill/>
            <a:miter lim="800000"/>
            <a:headEnd/>
            <a:tailEnd/>
          </a:ln>
          <a:effectLst/>
        </p:spPr>
        <p:txBody>
          <a:bodyPr wrap="none">
            <a:spAutoFit/>
          </a:bodyPr>
          <a:lstStyle/>
          <a:p>
            <a:pPr defTabSz="1133475"/>
            <a:r>
              <a:rPr lang="es-ES" altLang="ja-JP" b="0">
                <a:solidFill>
                  <a:schemeClr val="tx1"/>
                </a:solidFill>
                <a:ea typeface="MS PGothic" pitchFamily="34" charset="-128"/>
              </a:rPr>
              <a:t>Capaces pero </a:t>
            </a:r>
          </a:p>
          <a:p>
            <a:pPr defTabSz="1133475"/>
            <a:r>
              <a:rPr lang="es-ES" altLang="ja-JP" b="0">
                <a:solidFill>
                  <a:schemeClr val="tx1"/>
                </a:solidFill>
                <a:ea typeface="MS PGothic" pitchFamily="34" charset="-128"/>
              </a:rPr>
              <a:t>conscientes </a:t>
            </a:r>
          </a:p>
          <a:p>
            <a:pPr defTabSz="1133475"/>
            <a:r>
              <a:rPr lang="es-ES" altLang="ja-JP" b="0">
                <a:solidFill>
                  <a:schemeClr val="tx1"/>
                </a:solidFill>
                <a:ea typeface="MS PGothic" pitchFamily="34" charset="-128"/>
              </a:rPr>
              <a:t>del desafío</a:t>
            </a:r>
            <a:r>
              <a:rPr lang="es-ES" altLang="ja-JP">
                <a:ea typeface="MS PGothic" pitchFamily="34" charset="-128"/>
              </a:rPr>
              <a:t> </a:t>
            </a:r>
            <a:endParaRPr lang="es-ES"/>
          </a:p>
        </p:txBody>
      </p:sp>
      <p:sp>
        <p:nvSpPr>
          <p:cNvPr id="2091" name="Text Box 43"/>
          <p:cNvSpPr txBox="1">
            <a:spLocks noChangeArrowheads="1"/>
          </p:cNvSpPr>
          <p:nvPr/>
        </p:nvSpPr>
        <p:spPr bwMode="auto">
          <a:xfrm>
            <a:off x="3870325" y="6769100"/>
            <a:ext cx="2219325" cy="549275"/>
          </a:xfrm>
          <a:prstGeom prst="rect">
            <a:avLst/>
          </a:prstGeom>
          <a:noFill/>
          <a:ln w="9525">
            <a:noFill/>
            <a:miter lim="800000"/>
            <a:headEnd/>
            <a:tailEnd/>
          </a:ln>
          <a:effectLst/>
        </p:spPr>
        <p:txBody>
          <a:bodyPr wrap="none">
            <a:spAutoFit/>
          </a:bodyPr>
          <a:lstStyle/>
          <a:p>
            <a:pPr defTabSz="1133475"/>
            <a:r>
              <a:rPr lang="es-ES" altLang="ja-JP" b="0">
                <a:solidFill>
                  <a:schemeClr val="tx1"/>
                </a:solidFill>
                <a:ea typeface="MS PGothic" pitchFamily="34" charset="-128"/>
              </a:rPr>
              <a:t>Los pensamientos, los sentimientos,</a:t>
            </a:r>
          </a:p>
          <a:p>
            <a:pPr defTabSz="1133475"/>
            <a:r>
              <a:rPr lang="es-ES" altLang="ja-JP" b="0">
                <a:solidFill>
                  <a:schemeClr val="tx1"/>
                </a:solidFill>
                <a:ea typeface="MS PGothic" pitchFamily="34" charset="-128"/>
              </a:rPr>
              <a:t> las necesidades y los sueños </a:t>
            </a:r>
          </a:p>
          <a:p>
            <a:pPr defTabSz="1133475"/>
            <a:r>
              <a:rPr lang="es-ES" altLang="ja-JP" b="0">
                <a:solidFill>
                  <a:schemeClr val="tx1"/>
                </a:solidFill>
                <a:ea typeface="MS PGothic" pitchFamily="34" charset="-128"/>
              </a:rPr>
              <a:t>se escuchan y generan una acción</a:t>
            </a:r>
            <a:r>
              <a:rPr lang="es-ES" altLang="ja-JP">
                <a:solidFill>
                  <a:schemeClr val="tx1"/>
                </a:solidFill>
                <a:ea typeface="MS PGothic" pitchFamily="34" charset="-128"/>
              </a:rPr>
              <a:t> </a:t>
            </a:r>
            <a:r>
              <a:rPr lang="es-ES" b="0">
                <a:solidFill>
                  <a:schemeClr val="tx1"/>
                </a:solidFill>
              </a:rPr>
              <a:t>.</a:t>
            </a:r>
          </a:p>
        </p:txBody>
      </p:sp>
      <p:sp>
        <p:nvSpPr>
          <p:cNvPr id="2093" name="Freeform 45"/>
          <p:cNvSpPr>
            <a:spLocks/>
          </p:cNvSpPr>
          <p:nvPr/>
        </p:nvSpPr>
        <p:spPr bwMode="auto">
          <a:xfrm rot="8389302">
            <a:off x="3943350" y="6624638"/>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094" name="AutoShape 46"/>
          <p:cNvSpPr>
            <a:spLocks noChangeArrowheads="1"/>
          </p:cNvSpPr>
          <p:nvPr/>
        </p:nvSpPr>
        <p:spPr bwMode="auto">
          <a:xfrm rot="4420952">
            <a:off x="1935163" y="5408613"/>
            <a:ext cx="2732087" cy="103187"/>
          </a:xfrm>
          <a:custGeom>
            <a:avLst/>
            <a:gdLst>
              <a:gd name="G0" fmla="+- 10800 0 0"/>
              <a:gd name="G1" fmla="+- 9133749 0 0"/>
              <a:gd name="G2" fmla="+- 0 0 9133749"/>
              <a:gd name="T0" fmla="*/ 0 256 1"/>
              <a:gd name="T1" fmla="*/ 180 256 1"/>
              <a:gd name="G3" fmla="+- 9133749 T0 T1"/>
              <a:gd name="T2" fmla="*/ 0 256 1"/>
              <a:gd name="T3" fmla="*/ 90 256 1"/>
              <a:gd name="G4" fmla="+- 9133749 T2 T3"/>
              <a:gd name="G5" fmla="*/ G4 2 1"/>
              <a:gd name="T4" fmla="*/ 90 256 1"/>
              <a:gd name="T5" fmla="*/ 0 256 1"/>
              <a:gd name="G6" fmla="+- 9133749 T4 T5"/>
              <a:gd name="G7" fmla="*/ G6 2 1"/>
              <a:gd name="G8" fmla="abs 913374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133749"/>
              <a:gd name="G21" fmla="sin G19 9133749"/>
              <a:gd name="G22" fmla="+- G20 10800 0"/>
              <a:gd name="G23" fmla="+- G21 10800 0"/>
              <a:gd name="G24" fmla="+- 10800 0 G20"/>
              <a:gd name="G25" fmla="+- 10800 10800 0"/>
              <a:gd name="G26" fmla="?: G9 G17 G25"/>
              <a:gd name="G27" fmla="?: G9 0 21600"/>
              <a:gd name="G28" fmla="cos 10800 9133749"/>
              <a:gd name="G29" fmla="sin 10800 9133749"/>
              <a:gd name="G30" fmla="sin 10800 9133749"/>
              <a:gd name="G31" fmla="+- G28 10800 0"/>
              <a:gd name="G32" fmla="+- G29 10800 0"/>
              <a:gd name="G33" fmla="+- G30 10800 0"/>
              <a:gd name="G34" fmla="?: G4 0 G31"/>
              <a:gd name="G35" fmla="?: 9133749 G34 0"/>
              <a:gd name="G36" fmla="?: G6 G35 G31"/>
              <a:gd name="G37" fmla="+- 21600 0 G36"/>
              <a:gd name="G38" fmla="?: G4 0 G33"/>
              <a:gd name="G39" fmla="?: 9133749 G38 G32"/>
              <a:gd name="G40" fmla="?: G6 G39 0"/>
              <a:gd name="G41" fmla="?: G4 G32 21600"/>
              <a:gd name="G42" fmla="?: G6 G41 G33"/>
              <a:gd name="T12" fmla="*/ 10800 w 21600"/>
              <a:gd name="T13" fmla="*/ 0 h 21600"/>
              <a:gd name="T14" fmla="*/ 2603 w 21600"/>
              <a:gd name="T15" fmla="*/ 17832 h 21600"/>
              <a:gd name="T16" fmla="*/ 10800 w 21600"/>
              <a:gd name="T17" fmla="*/ 0 h 21600"/>
              <a:gd name="T18" fmla="*/ 18997 w 21600"/>
              <a:gd name="T19" fmla="*/ 1783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603" y="17832"/>
                </a:moveTo>
                <a:cubicBezTo>
                  <a:pt x="923" y="15874"/>
                  <a:pt x="0" y="13379"/>
                  <a:pt x="0" y="10800"/>
                </a:cubicBezTo>
                <a:cubicBezTo>
                  <a:pt x="0" y="4835"/>
                  <a:pt x="4835" y="0"/>
                  <a:pt x="10800" y="0"/>
                </a:cubicBezTo>
                <a:cubicBezTo>
                  <a:pt x="16764" y="0"/>
                  <a:pt x="21600" y="4835"/>
                  <a:pt x="21600" y="10800"/>
                </a:cubicBezTo>
                <a:cubicBezTo>
                  <a:pt x="21600" y="13379"/>
                  <a:pt x="20676" y="15874"/>
                  <a:pt x="18996" y="17832"/>
                </a:cubicBezTo>
                <a:cubicBezTo>
                  <a:pt x="20676" y="15874"/>
                  <a:pt x="21600" y="13379"/>
                  <a:pt x="21600" y="10800"/>
                </a:cubicBezTo>
                <a:cubicBezTo>
                  <a:pt x="21600" y="4835"/>
                  <a:pt x="16764" y="0"/>
                  <a:pt x="10800" y="0"/>
                </a:cubicBezTo>
                <a:cubicBezTo>
                  <a:pt x="4835" y="0"/>
                  <a:pt x="0" y="4835"/>
                  <a:pt x="0" y="10800"/>
                </a:cubicBezTo>
                <a:cubicBezTo>
                  <a:pt x="-1" y="13379"/>
                  <a:pt x="923" y="15874"/>
                  <a:pt x="2603" y="17832"/>
                </a:cubicBezTo>
                <a:close/>
              </a:path>
            </a:pathLst>
          </a:custGeom>
          <a:solidFill>
            <a:schemeClr val="accent1"/>
          </a:solidFill>
          <a:ln w="28575">
            <a:solidFill>
              <a:srgbClr val="00CC00"/>
            </a:solidFill>
            <a:miter lim="800000"/>
            <a:headEnd/>
            <a:tailEnd/>
          </a:ln>
          <a:effectLst/>
        </p:spPr>
        <p:txBody>
          <a:bodyPr rot="10800000" vert="eaVert" wrap="none" anchor="ctr"/>
          <a:lstStyle/>
          <a:p>
            <a:pPr algn="ctr" defTabSz="1133475"/>
            <a:endParaRPr lang="es-ES" sz="2100" b="0">
              <a:solidFill>
                <a:srgbClr val="0848FC"/>
              </a:solidFill>
            </a:endParaRPr>
          </a:p>
        </p:txBody>
      </p:sp>
      <p:sp>
        <p:nvSpPr>
          <p:cNvPr id="2095" name="Text Box 47"/>
          <p:cNvSpPr txBox="1">
            <a:spLocks noChangeArrowheads="1"/>
          </p:cNvSpPr>
          <p:nvPr/>
        </p:nvSpPr>
        <p:spPr bwMode="auto">
          <a:xfrm rot="4492560">
            <a:off x="2263776" y="5278437"/>
            <a:ext cx="1873250" cy="244475"/>
          </a:xfrm>
          <a:prstGeom prst="rect">
            <a:avLst/>
          </a:prstGeom>
          <a:noFill/>
          <a:ln w="9525">
            <a:noFill/>
            <a:miter lim="800000"/>
            <a:headEnd/>
            <a:tailEnd/>
          </a:ln>
          <a:effectLst/>
        </p:spPr>
        <p:txBody>
          <a:bodyPr>
            <a:spAutoFit/>
          </a:bodyPr>
          <a:lstStyle/>
          <a:p>
            <a:pPr defTabSz="1133475"/>
            <a:r>
              <a:rPr lang="es-ES">
                <a:solidFill>
                  <a:schemeClr val="tx1"/>
                </a:solidFill>
              </a:rPr>
              <a:t>B. Estilo del castor</a:t>
            </a:r>
          </a:p>
        </p:txBody>
      </p:sp>
      <p:sp>
        <p:nvSpPr>
          <p:cNvPr id="2096" name="Text Box 48"/>
          <p:cNvSpPr txBox="1">
            <a:spLocks noChangeArrowheads="1"/>
          </p:cNvSpPr>
          <p:nvPr/>
        </p:nvSpPr>
        <p:spPr bwMode="auto">
          <a:xfrm>
            <a:off x="917575" y="4537075"/>
            <a:ext cx="184150" cy="244475"/>
          </a:xfrm>
          <a:prstGeom prst="rect">
            <a:avLst/>
          </a:prstGeom>
          <a:noFill/>
          <a:ln w="9525">
            <a:noFill/>
            <a:miter lim="800000"/>
            <a:headEnd/>
            <a:tailEnd/>
          </a:ln>
          <a:effectLst/>
        </p:spPr>
        <p:txBody>
          <a:bodyPr wrap="none">
            <a:spAutoFit/>
          </a:bodyPr>
          <a:lstStyle/>
          <a:p>
            <a:pPr defTabSz="1133475"/>
            <a:endParaRPr lang="es-ES" b="0">
              <a:solidFill>
                <a:srgbClr val="0848FC"/>
              </a:solidFill>
            </a:endParaRPr>
          </a:p>
        </p:txBody>
      </p:sp>
      <p:sp>
        <p:nvSpPr>
          <p:cNvPr id="2098" name="Text Box 50"/>
          <p:cNvSpPr txBox="1">
            <a:spLocks noChangeArrowheads="1"/>
          </p:cNvSpPr>
          <p:nvPr/>
        </p:nvSpPr>
        <p:spPr bwMode="auto">
          <a:xfrm>
            <a:off x="3438525" y="5184775"/>
            <a:ext cx="1763713" cy="701675"/>
          </a:xfrm>
          <a:prstGeom prst="rect">
            <a:avLst/>
          </a:prstGeom>
          <a:noFill/>
          <a:ln w="9525">
            <a:noFill/>
            <a:miter lim="800000"/>
            <a:headEnd/>
            <a:tailEnd/>
          </a:ln>
          <a:effectLst/>
        </p:spPr>
        <p:txBody>
          <a:bodyPr wrap="none">
            <a:spAutoFit/>
          </a:bodyPr>
          <a:lstStyle/>
          <a:p>
            <a:pPr defTabSz="1133475"/>
            <a:r>
              <a:rPr lang="es-ES" b="0">
                <a:solidFill>
                  <a:schemeClr val="tx1"/>
                </a:solidFill>
              </a:rPr>
              <a:t>Un campo de juego</a:t>
            </a:r>
          </a:p>
          <a:p>
            <a:pPr defTabSz="1133475"/>
            <a:r>
              <a:rPr lang="es-ES" b="0">
                <a:solidFill>
                  <a:schemeClr val="tx1"/>
                </a:solidFill>
              </a:rPr>
              <a:t> con un territorio y </a:t>
            </a:r>
          </a:p>
          <a:p>
            <a:pPr defTabSz="1133475"/>
            <a:r>
              <a:rPr lang="es-ES" b="0">
                <a:solidFill>
                  <a:schemeClr val="tx1"/>
                </a:solidFill>
              </a:rPr>
              <a:t>reglas claramente definidas </a:t>
            </a:r>
          </a:p>
          <a:p>
            <a:pPr defTabSz="1133475"/>
            <a:r>
              <a:rPr lang="es-ES" b="0">
                <a:solidFill>
                  <a:schemeClr val="tx1"/>
                </a:solidFill>
              </a:rPr>
              <a:t>.</a:t>
            </a:r>
          </a:p>
        </p:txBody>
      </p:sp>
      <p:sp>
        <p:nvSpPr>
          <p:cNvPr id="2101" name="Rectangle 53"/>
          <p:cNvSpPr>
            <a:spLocks noChangeArrowheads="1"/>
          </p:cNvSpPr>
          <p:nvPr/>
        </p:nvSpPr>
        <p:spPr bwMode="auto">
          <a:xfrm>
            <a:off x="2646363" y="6192838"/>
            <a:ext cx="184150" cy="412750"/>
          </a:xfrm>
          <a:prstGeom prst="rect">
            <a:avLst/>
          </a:prstGeom>
          <a:noFill/>
          <a:ln w="9525">
            <a:noFill/>
            <a:miter lim="800000"/>
            <a:headEnd/>
            <a:tailEnd/>
          </a:ln>
          <a:effectLst/>
        </p:spPr>
        <p:txBody>
          <a:bodyPr wrap="none">
            <a:spAutoFit/>
          </a:bodyPr>
          <a:lstStyle/>
          <a:p>
            <a:pPr defTabSz="1133475"/>
            <a:endParaRPr lang="es-ES" sz="2100" b="0">
              <a:solidFill>
                <a:srgbClr val="FF0000"/>
              </a:solidFill>
            </a:endParaRPr>
          </a:p>
        </p:txBody>
      </p:sp>
      <p:sp>
        <p:nvSpPr>
          <p:cNvPr id="2102" name="Text Box 54"/>
          <p:cNvSpPr txBox="1">
            <a:spLocks noChangeArrowheads="1"/>
          </p:cNvSpPr>
          <p:nvPr/>
        </p:nvSpPr>
        <p:spPr bwMode="auto">
          <a:xfrm>
            <a:off x="1422400" y="4176713"/>
            <a:ext cx="1643063" cy="2073275"/>
          </a:xfrm>
          <a:prstGeom prst="rect">
            <a:avLst/>
          </a:prstGeom>
          <a:noFill/>
          <a:ln w="9525">
            <a:noFill/>
            <a:miter lim="800000"/>
            <a:headEnd/>
            <a:tailEnd/>
          </a:ln>
          <a:effectLst/>
        </p:spPr>
        <p:txBody>
          <a:bodyPr>
            <a:spAutoFit/>
          </a:bodyPr>
          <a:lstStyle/>
          <a:p>
            <a:pPr defTabSz="1133475"/>
            <a:r>
              <a:rPr lang="es-ES" b="0">
                <a:solidFill>
                  <a:schemeClr val="tx1"/>
                </a:solidFill>
              </a:rPr>
              <a:t>La </a:t>
            </a:r>
            <a:r>
              <a:rPr lang="es-ES" b="0" i="1" u="sng">
                <a:solidFill>
                  <a:schemeClr val="tx1"/>
                </a:solidFill>
              </a:rPr>
              <a:t>función</a:t>
            </a:r>
            <a:r>
              <a:rPr lang="es-ES" b="0">
                <a:solidFill>
                  <a:schemeClr val="tx1"/>
                </a:solidFill>
              </a:rPr>
              <a:t> de la organización </a:t>
            </a:r>
          </a:p>
          <a:p>
            <a:pPr defTabSz="1133475"/>
            <a:r>
              <a:rPr lang="es-ES" b="0">
                <a:solidFill>
                  <a:schemeClr val="tx1"/>
                </a:solidFill>
              </a:rPr>
              <a:t>es velar por sus clientes </a:t>
            </a:r>
          </a:p>
          <a:p>
            <a:pPr defTabSz="1133475"/>
            <a:r>
              <a:rPr lang="es-ES" b="0">
                <a:solidFill>
                  <a:schemeClr val="tx1"/>
                </a:solidFill>
              </a:rPr>
              <a:t>y consumidores. </a:t>
            </a:r>
          </a:p>
          <a:p>
            <a:pPr defTabSz="1133475"/>
            <a:r>
              <a:rPr lang="es-ES" b="0">
                <a:solidFill>
                  <a:schemeClr val="tx1"/>
                </a:solidFill>
              </a:rPr>
              <a:t>La </a:t>
            </a:r>
            <a:r>
              <a:rPr lang="es-ES" b="0" i="1" u="sng">
                <a:solidFill>
                  <a:schemeClr val="tx1"/>
                </a:solidFill>
              </a:rPr>
              <a:t>razón</a:t>
            </a:r>
            <a:r>
              <a:rPr lang="es-ES" b="0">
                <a:solidFill>
                  <a:schemeClr val="tx1"/>
                </a:solidFill>
              </a:rPr>
              <a:t> de la organización </a:t>
            </a:r>
          </a:p>
          <a:p>
            <a:pPr defTabSz="1133475"/>
            <a:r>
              <a:rPr lang="es-ES" b="0">
                <a:solidFill>
                  <a:schemeClr val="tx1"/>
                </a:solidFill>
              </a:rPr>
              <a:t>es servir a su gente y </a:t>
            </a:r>
          </a:p>
          <a:p>
            <a:pPr defTabSz="1133475"/>
            <a:r>
              <a:rPr lang="es-ES" b="0">
                <a:solidFill>
                  <a:schemeClr val="tx1"/>
                </a:solidFill>
              </a:rPr>
              <a:t>a la comunidad en </a:t>
            </a:r>
          </a:p>
          <a:p>
            <a:pPr defTabSz="1133475"/>
            <a:r>
              <a:rPr lang="es-ES" b="0">
                <a:solidFill>
                  <a:schemeClr val="tx1"/>
                </a:solidFill>
              </a:rPr>
              <a:t>que reside. </a:t>
            </a:r>
          </a:p>
          <a:p>
            <a:pPr defTabSz="1133475"/>
            <a:r>
              <a:rPr lang="es-ES" b="0">
                <a:solidFill>
                  <a:schemeClr val="tx1"/>
                </a:solidFill>
              </a:rPr>
              <a:t>El </a:t>
            </a:r>
            <a:r>
              <a:rPr lang="es-ES" b="0" i="1" u="sng">
                <a:solidFill>
                  <a:schemeClr val="tx1"/>
                </a:solidFill>
              </a:rPr>
              <a:t>líder</a:t>
            </a:r>
            <a:r>
              <a:rPr lang="es-ES" b="0">
                <a:solidFill>
                  <a:schemeClr val="tx1"/>
                </a:solidFill>
              </a:rPr>
              <a:t> establece </a:t>
            </a:r>
          </a:p>
          <a:p>
            <a:pPr defTabSz="1133475"/>
            <a:r>
              <a:rPr lang="es-ES" b="0">
                <a:solidFill>
                  <a:schemeClr val="tx1"/>
                </a:solidFill>
              </a:rPr>
              <a:t>las metas compartidas </a:t>
            </a:r>
          </a:p>
          <a:p>
            <a:pPr defTabSz="1133475"/>
            <a:r>
              <a:rPr lang="es-ES" b="0">
                <a:solidFill>
                  <a:schemeClr val="tx1"/>
                </a:solidFill>
              </a:rPr>
              <a:t>basadas en los valores. </a:t>
            </a:r>
          </a:p>
          <a:p>
            <a:pPr defTabSz="1133475">
              <a:buSzPct val="100000"/>
              <a:buFont typeface="Symbol" pitchFamily="18" charset="2"/>
              <a:buChar char=""/>
            </a:pPr>
            <a:endParaRPr lang="es-ES" b="0">
              <a:solidFill>
                <a:schemeClr val="tx1"/>
              </a:solidFill>
            </a:endParaRPr>
          </a:p>
        </p:txBody>
      </p:sp>
      <p:sp>
        <p:nvSpPr>
          <p:cNvPr id="2103" name="Freeform 55"/>
          <p:cNvSpPr>
            <a:spLocks/>
          </p:cNvSpPr>
          <p:nvPr/>
        </p:nvSpPr>
        <p:spPr bwMode="auto">
          <a:xfrm rot="8389302">
            <a:off x="917575" y="4679950"/>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06" name="Rectangle 58"/>
          <p:cNvSpPr>
            <a:spLocks noChangeArrowheads="1"/>
          </p:cNvSpPr>
          <p:nvPr/>
        </p:nvSpPr>
        <p:spPr bwMode="auto">
          <a:xfrm>
            <a:off x="5897563" y="3765550"/>
            <a:ext cx="268287" cy="244475"/>
          </a:xfrm>
          <a:prstGeom prst="rect">
            <a:avLst/>
          </a:prstGeom>
          <a:noFill/>
          <a:ln w="9525">
            <a:noFill/>
            <a:miter lim="800000"/>
            <a:headEnd/>
            <a:tailEnd/>
          </a:ln>
          <a:effectLst/>
        </p:spPr>
        <p:txBody>
          <a:bodyPr wrap="none" anchor="ctr">
            <a:spAutoFit/>
          </a:bodyPr>
          <a:lstStyle/>
          <a:p>
            <a:pPr defTabSz="1133475"/>
            <a:r>
              <a:rPr lang="es-ES" b="0">
                <a:solidFill>
                  <a:srgbClr val="0848FC"/>
                </a:solidFill>
              </a:rPr>
              <a:t>X</a:t>
            </a:r>
          </a:p>
        </p:txBody>
      </p:sp>
      <p:sp>
        <p:nvSpPr>
          <p:cNvPr id="2108" name="AutoShape 60"/>
          <p:cNvSpPr>
            <a:spLocks noChangeArrowheads="1"/>
          </p:cNvSpPr>
          <p:nvPr/>
        </p:nvSpPr>
        <p:spPr bwMode="auto">
          <a:xfrm rot="20259402" flipV="1">
            <a:off x="774700" y="4105275"/>
            <a:ext cx="1441450" cy="69850"/>
          </a:xfrm>
          <a:custGeom>
            <a:avLst/>
            <a:gdLst>
              <a:gd name="G0" fmla="+- 10800 0 0"/>
              <a:gd name="G1" fmla="+- 9133749 0 0"/>
              <a:gd name="G2" fmla="+- 0 0 9133749"/>
              <a:gd name="T0" fmla="*/ 0 256 1"/>
              <a:gd name="T1" fmla="*/ 180 256 1"/>
              <a:gd name="G3" fmla="+- 9133749 T0 T1"/>
              <a:gd name="T2" fmla="*/ 0 256 1"/>
              <a:gd name="T3" fmla="*/ 90 256 1"/>
              <a:gd name="G4" fmla="+- 9133749 T2 T3"/>
              <a:gd name="G5" fmla="*/ G4 2 1"/>
              <a:gd name="T4" fmla="*/ 90 256 1"/>
              <a:gd name="T5" fmla="*/ 0 256 1"/>
              <a:gd name="G6" fmla="+- 9133749 T4 T5"/>
              <a:gd name="G7" fmla="*/ G6 2 1"/>
              <a:gd name="G8" fmla="abs 9133749"/>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800"/>
              <a:gd name="G18" fmla="*/ 10800 1 2"/>
              <a:gd name="G19" fmla="+- G18 5400 0"/>
              <a:gd name="G20" fmla="cos G19 9133749"/>
              <a:gd name="G21" fmla="sin G19 9133749"/>
              <a:gd name="G22" fmla="+- G20 10800 0"/>
              <a:gd name="G23" fmla="+- G21 10800 0"/>
              <a:gd name="G24" fmla="+- 10800 0 G20"/>
              <a:gd name="G25" fmla="+- 10800 10800 0"/>
              <a:gd name="G26" fmla="?: G9 G17 G25"/>
              <a:gd name="G27" fmla="?: G9 0 21600"/>
              <a:gd name="G28" fmla="cos 10800 9133749"/>
              <a:gd name="G29" fmla="sin 10800 9133749"/>
              <a:gd name="G30" fmla="sin 10800 9133749"/>
              <a:gd name="G31" fmla="+- G28 10800 0"/>
              <a:gd name="G32" fmla="+- G29 10800 0"/>
              <a:gd name="G33" fmla="+- G30 10800 0"/>
              <a:gd name="G34" fmla="?: G4 0 G31"/>
              <a:gd name="G35" fmla="?: 9133749 G34 0"/>
              <a:gd name="G36" fmla="?: G6 G35 G31"/>
              <a:gd name="G37" fmla="+- 21600 0 G36"/>
              <a:gd name="G38" fmla="?: G4 0 G33"/>
              <a:gd name="G39" fmla="?: 9133749 G38 G32"/>
              <a:gd name="G40" fmla="?: G6 G39 0"/>
              <a:gd name="G41" fmla="?: G4 G32 21600"/>
              <a:gd name="G42" fmla="?: G6 G41 G33"/>
              <a:gd name="T12" fmla="*/ 10800 w 21600"/>
              <a:gd name="T13" fmla="*/ 0 h 21600"/>
              <a:gd name="T14" fmla="*/ 2603 w 21600"/>
              <a:gd name="T15" fmla="*/ 17832 h 21600"/>
              <a:gd name="T16" fmla="*/ 10800 w 21600"/>
              <a:gd name="T17" fmla="*/ 0 h 21600"/>
              <a:gd name="T18" fmla="*/ 18997 w 21600"/>
              <a:gd name="T19" fmla="*/ 1783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603" y="17832"/>
                </a:moveTo>
                <a:cubicBezTo>
                  <a:pt x="923" y="15874"/>
                  <a:pt x="0" y="13379"/>
                  <a:pt x="0" y="10800"/>
                </a:cubicBezTo>
                <a:cubicBezTo>
                  <a:pt x="0" y="4835"/>
                  <a:pt x="4835" y="0"/>
                  <a:pt x="10800" y="0"/>
                </a:cubicBezTo>
                <a:cubicBezTo>
                  <a:pt x="16764" y="0"/>
                  <a:pt x="21600" y="4835"/>
                  <a:pt x="21600" y="10800"/>
                </a:cubicBezTo>
                <a:cubicBezTo>
                  <a:pt x="21600" y="13379"/>
                  <a:pt x="20676" y="15874"/>
                  <a:pt x="18996" y="17832"/>
                </a:cubicBezTo>
                <a:cubicBezTo>
                  <a:pt x="20676" y="15874"/>
                  <a:pt x="21600" y="13379"/>
                  <a:pt x="21600" y="10800"/>
                </a:cubicBezTo>
                <a:cubicBezTo>
                  <a:pt x="21600" y="4835"/>
                  <a:pt x="16764" y="0"/>
                  <a:pt x="10800" y="0"/>
                </a:cubicBezTo>
                <a:cubicBezTo>
                  <a:pt x="4835" y="0"/>
                  <a:pt x="0" y="4835"/>
                  <a:pt x="0" y="10800"/>
                </a:cubicBezTo>
                <a:cubicBezTo>
                  <a:pt x="-1" y="13379"/>
                  <a:pt x="923" y="15874"/>
                  <a:pt x="2603" y="17832"/>
                </a:cubicBezTo>
                <a:close/>
              </a:path>
            </a:pathLst>
          </a:custGeom>
          <a:solidFill>
            <a:schemeClr val="accent1"/>
          </a:solidFill>
          <a:ln w="28575">
            <a:solidFill>
              <a:srgbClr val="00CC00"/>
            </a:solidFill>
            <a:miter lim="800000"/>
            <a:headEnd/>
            <a:tailEnd/>
          </a:ln>
          <a:effectLst/>
        </p:spPr>
        <p:txBody>
          <a:bodyPr wrap="none" anchor="ctr"/>
          <a:lstStyle/>
          <a:p>
            <a:endParaRPr lang="es-ES"/>
          </a:p>
        </p:txBody>
      </p:sp>
      <p:sp>
        <p:nvSpPr>
          <p:cNvPr id="2109" name="Text Box 61"/>
          <p:cNvSpPr txBox="1">
            <a:spLocks noChangeArrowheads="1"/>
          </p:cNvSpPr>
          <p:nvPr/>
        </p:nvSpPr>
        <p:spPr bwMode="auto">
          <a:xfrm rot="-1275030">
            <a:off x="768350" y="3786188"/>
            <a:ext cx="1617663" cy="244475"/>
          </a:xfrm>
          <a:prstGeom prst="rect">
            <a:avLst/>
          </a:prstGeom>
          <a:noFill/>
          <a:ln w="9525">
            <a:noFill/>
            <a:miter lim="800000"/>
            <a:headEnd/>
            <a:tailEnd/>
          </a:ln>
          <a:effectLst/>
        </p:spPr>
        <p:txBody>
          <a:bodyPr wrap="none">
            <a:spAutoFit/>
          </a:bodyPr>
          <a:lstStyle/>
          <a:p>
            <a:pPr defTabSz="1133475"/>
            <a:r>
              <a:rPr lang="es-ES" altLang="ja-JP">
                <a:solidFill>
                  <a:schemeClr val="tx1"/>
                </a:solidFill>
                <a:ea typeface="MS PGothic" pitchFamily="34" charset="-128"/>
              </a:rPr>
              <a:t>C. El espíritu del ganso</a:t>
            </a:r>
            <a:r>
              <a:rPr lang="es-ES" altLang="ja-JP">
                <a:ea typeface="MS PGothic" pitchFamily="34" charset="-128"/>
              </a:rPr>
              <a:t> </a:t>
            </a:r>
            <a:endParaRPr lang="es-ES"/>
          </a:p>
        </p:txBody>
      </p:sp>
      <p:sp>
        <p:nvSpPr>
          <p:cNvPr id="2110" name="Text Box 62"/>
          <p:cNvSpPr txBox="1">
            <a:spLocks noChangeArrowheads="1"/>
          </p:cNvSpPr>
          <p:nvPr/>
        </p:nvSpPr>
        <p:spPr bwMode="auto">
          <a:xfrm>
            <a:off x="2143125" y="792163"/>
            <a:ext cx="1165225" cy="1111250"/>
          </a:xfrm>
          <a:prstGeom prst="rect">
            <a:avLst/>
          </a:prstGeom>
          <a:noFill/>
          <a:ln w="9525">
            <a:noFill/>
            <a:miter lim="800000"/>
            <a:headEnd/>
            <a:tailEnd/>
          </a:ln>
          <a:effectLst/>
        </p:spPr>
        <p:txBody>
          <a:bodyPr wrap="none">
            <a:spAutoFit/>
          </a:bodyPr>
          <a:lstStyle/>
          <a:p>
            <a:pPr defTabSz="1133475"/>
            <a:r>
              <a:rPr lang="es-ES" altLang="ja-JP">
                <a:ea typeface="MS PGothic" pitchFamily="34" charset="-128"/>
              </a:rPr>
              <a:t> </a:t>
            </a:r>
            <a:r>
              <a:rPr lang="es-ES" altLang="ja-JP">
                <a:solidFill>
                  <a:schemeClr val="tx1"/>
                </a:solidFill>
                <a:ea typeface="MS PGothic" pitchFamily="34" charset="-128"/>
              </a:rPr>
              <a:t>El entusiasmo </a:t>
            </a:r>
          </a:p>
          <a:p>
            <a:pPr defTabSz="1133475"/>
            <a:r>
              <a:rPr lang="es-ES" altLang="ja-JP">
                <a:solidFill>
                  <a:schemeClr val="tx1"/>
                </a:solidFill>
                <a:ea typeface="MS PGothic" pitchFamily="34" charset="-128"/>
              </a:rPr>
              <a:t>es igual</a:t>
            </a:r>
          </a:p>
          <a:p>
            <a:pPr defTabSz="1133475"/>
            <a:r>
              <a:rPr lang="es-ES" altLang="ja-JP">
                <a:solidFill>
                  <a:schemeClr val="tx1"/>
                </a:solidFill>
                <a:ea typeface="MS PGothic" pitchFamily="34" charset="-128"/>
              </a:rPr>
              <a:t> a la misión</a:t>
            </a:r>
            <a:r>
              <a:rPr lang="es-ES" altLang="ja-JP">
                <a:ea typeface="MS PGothic" pitchFamily="34" charset="-128"/>
              </a:rPr>
              <a:t> </a:t>
            </a:r>
          </a:p>
          <a:p>
            <a:pPr defTabSz="1133475"/>
            <a:r>
              <a:rPr lang="es-ES" altLang="ja-JP" sz="900">
                <a:solidFill>
                  <a:schemeClr val="tx1"/>
                </a:solidFill>
                <a:ea typeface="MS PGothic" pitchFamily="34" charset="-128"/>
              </a:rPr>
              <a:t>Multiplicada</a:t>
            </a:r>
          </a:p>
          <a:p>
            <a:pPr defTabSz="1133475"/>
            <a:r>
              <a:rPr lang="es-ES" altLang="ja-JP" sz="900">
                <a:solidFill>
                  <a:schemeClr val="tx1"/>
                </a:solidFill>
                <a:ea typeface="MS PGothic" pitchFamily="34" charset="-128"/>
              </a:rPr>
              <a:t> por el circulante</a:t>
            </a:r>
          </a:p>
          <a:p>
            <a:pPr defTabSz="1133475"/>
            <a:r>
              <a:rPr lang="es-ES" altLang="ja-JP" sz="900">
                <a:solidFill>
                  <a:schemeClr val="tx1"/>
                </a:solidFill>
                <a:ea typeface="MS PGothic" pitchFamily="34" charset="-128"/>
              </a:rPr>
              <a:t> y las </a:t>
            </a:r>
          </a:p>
          <a:p>
            <a:pPr defTabSz="1133475"/>
            <a:r>
              <a:rPr lang="es-ES" altLang="ja-JP" sz="900">
                <a:solidFill>
                  <a:schemeClr val="tx1"/>
                </a:solidFill>
                <a:ea typeface="MS PGothic" pitchFamily="34" charset="-128"/>
              </a:rPr>
              <a:t>congratulaciones</a:t>
            </a:r>
            <a:r>
              <a:rPr lang="es-ES" altLang="ja-JP">
                <a:ea typeface="MS PGothic" pitchFamily="34" charset="-128"/>
              </a:rPr>
              <a:t> </a:t>
            </a:r>
            <a:endParaRPr lang="es-ES"/>
          </a:p>
        </p:txBody>
      </p:sp>
      <p:sp>
        <p:nvSpPr>
          <p:cNvPr id="2119" name="Text Box 71"/>
          <p:cNvSpPr txBox="1">
            <a:spLocks noChangeArrowheads="1"/>
          </p:cNvSpPr>
          <p:nvPr/>
        </p:nvSpPr>
        <p:spPr bwMode="auto">
          <a:xfrm>
            <a:off x="1062038" y="2376488"/>
            <a:ext cx="2443162" cy="1463675"/>
          </a:xfrm>
          <a:prstGeom prst="rect">
            <a:avLst/>
          </a:prstGeom>
          <a:noFill/>
          <a:ln w="9525">
            <a:noFill/>
            <a:miter lim="800000"/>
            <a:headEnd/>
            <a:tailEnd/>
          </a:ln>
          <a:effectLst/>
        </p:spPr>
        <p:txBody>
          <a:bodyPr>
            <a:spAutoFit/>
          </a:bodyPr>
          <a:lstStyle/>
          <a:p>
            <a:pPr defTabSz="1133475"/>
            <a:r>
              <a:rPr lang="es-ES" altLang="ja-JP">
                <a:solidFill>
                  <a:schemeClr val="tx1"/>
                </a:solidFill>
                <a:ea typeface="MS PGothic" pitchFamily="34" charset="-128"/>
              </a:rPr>
              <a:t>  Las congratulaciones,</a:t>
            </a:r>
          </a:p>
          <a:p>
            <a:pPr defTabSz="1133475"/>
            <a:r>
              <a:rPr lang="es-ES" altLang="ja-JP">
                <a:solidFill>
                  <a:schemeClr val="tx1"/>
                </a:solidFill>
                <a:ea typeface="MS PGothic" pitchFamily="34" charset="-128"/>
              </a:rPr>
              <a:t> activas o pasivas, </a:t>
            </a:r>
          </a:p>
          <a:p>
            <a:pPr defTabSz="1133475"/>
            <a:r>
              <a:rPr lang="es-ES" altLang="ja-JP">
                <a:solidFill>
                  <a:schemeClr val="tx1"/>
                </a:solidFill>
                <a:ea typeface="MS PGothic" pitchFamily="34" charset="-128"/>
              </a:rPr>
              <a:t>deben ser </a:t>
            </a:r>
          </a:p>
          <a:p>
            <a:pPr defTabSz="1133475"/>
            <a:r>
              <a:rPr lang="es-ES" altLang="ja-JP">
                <a:solidFill>
                  <a:schemeClr val="tx1"/>
                </a:solidFill>
                <a:ea typeface="MS PGothic" pitchFamily="34" charset="-128"/>
              </a:rPr>
              <a:t>de VERDAD</a:t>
            </a:r>
          </a:p>
          <a:p>
            <a:pPr defTabSz="1133475">
              <a:buFont typeface="Symbol" pitchFamily="18" charset="2"/>
              <a:buChar char=""/>
            </a:pPr>
            <a:r>
              <a:rPr lang="es-ES">
                <a:solidFill>
                  <a:schemeClr val="tx1"/>
                </a:solidFill>
              </a:rPr>
              <a:t>Si no hay puntuación </a:t>
            </a:r>
          </a:p>
          <a:p>
            <a:pPr defTabSz="1133475">
              <a:buFont typeface="Symbol" pitchFamily="18" charset="2"/>
              <a:buChar char=""/>
            </a:pPr>
            <a:r>
              <a:rPr lang="es-ES">
                <a:solidFill>
                  <a:schemeClr val="tx1"/>
                </a:solidFill>
              </a:rPr>
              <a:t>no hay juego, </a:t>
            </a:r>
          </a:p>
          <a:p>
            <a:pPr defTabSz="1133475">
              <a:buFont typeface="Symbol" pitchFamily="18" charset="2"/>
              <a:buChar char=""/>
            </a:pPr>
            <a:r>
              <a:rPr lang="es-ES">
                <a:solidFill>
                  <a:schemeClr val="tx1"/>
                </a:solidFill>
              </a:rPr>
              <a:t>y felicitar por </a:t>
            </a:r>
          </a:p>
          <a:p>
            <a:pPr defTabSz="1133475">
              <a:buFont typeface="Symbol" pitchFamily="18" charset="2"/>
              <a:buChar char=""/>
            </a:pPr>
            <a:r>
              <a:rPr lang="es-ES">
                <a:solidFill>
                  <a:schemeClr val="tx1"/>
                </a:solidFill>
              </a:rPr>
              <a:t>el progreso </a:t>
            </a:r>
          </a:p>
          <a:p>
            <a:pPr defTabSz="1133475"/>
            <a:endParaRPr lang="es-ES">
              <a:solidFill>
                <a:schemeClr val="tx1"/>
              </a:solidFill>
            </a:endParaRPr>
          </a:p>
        </p:txBody>
      </p:sp>
      <p:sp>
        <p:nvSpPr>
          <p:cNvPr id="2120" name="Freeform 72"/>
          <p:cNvSpPr>
            <a:spLocks/>
          </p:cNvSpPr>
          <p:nvPr/>
        </p:nvSpPr>
        <p:spPr bwMode="auto">
          <a:xfrm rot="8389302">
            <a:off x="630238" y="3240088"/>
            <a:ext cx="338137"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23" name="Text Box 75"/>
          <p:cNvSpPr txBox="1">
            <a:spLocks noChangeArrowheads="1"/>
          </p:cNvSpPr>
          <p:nvPr/>
        </p:nvSpPr>
        <p:spPr bwMode="auto">
          <a:xfrm rot="-3427879">
            <a:off x="-406399" y="1797050"/>
            <a:ext cx="3314700" cy="244475"/>
          </a:xfrm>
          <a:prstGeom prst="rect">
            <a:avLst/>
          </a:prstGeom>
          <a:noFill/>
          <a:ln w="9525">
            <a:noFill/>
            <a:miter lim="800000"/>
            <a:headEnd/>
            <a:tailEnd/>
          </a:ln>
          <a:effectLst/>
        </p:spPr>
        <p:txBody>
          <a:bodyPr wrap="none">
            <a:spAutoFit/>
          </a:bodyPr>
          <a:lstStyle/>
          <a:p>
            <a:pPr defTabSz="1133475"/>
            <a:r>
              <a:rPr lang="es-ES">
                <a:solidFill>
                  <a:schemeClr val="tx1"/>
                </a:solidFill>
              </a:rPr>
              <a:t>¿Cuáles son las </a:t>
            </a:r>
            <a:r>
              <a:rPr lang="es-ES" altLang="ja-JP">
                <a:solidFill>
                  <a:schemeClr val="tx1"/>
                </a:solidFill>
                <a:ea typeface="MS PGothic" pitchFamily="34" charset="-128"/>
              </a:rPr>
              <a:t>características de equipos exitosos</a:t>
            </a:r>
            <a:endParaRPr lang="es-ES">
              <a:solidFill>
                <a:schemeClr val="tx1"/>
              </a:solidFill>
            </a:endParaRPr>
          </a:p>
        </p:txBody>
      </p:sp>
      <p:sp>
        <p:nvSpPr>
          <p:cNvPr id="2124" name="Text Box 76"/>
          <p:cNvSpPr txBox="1">
            <a:spLocks noChangeArrowheads="1"/>
          </p:cNvSpPr>
          <p:nvPr/>
        </p:nvSpPr>
        <p:spPr bwMode="auto">
          <a:xfrm rot="-7343134">
            <a:off x="-342899" y="5721350"/>
            <a:ext cx="3079750" cy="244475"/>
          </a:xfrm>
          <a:prstGeom prst="rect">
            <a:avLst/>
          </a:prstGeom>
          <a:noFill/>
          <a:ln w="9525">
            <a:noFill/>
            <a:miter lim="800000"/>
            <a:headEnd/>
            <a:tailEnd/>
          </a:ln>
          <a:effectLst/>
        </p:spPr>
        <p:txBody>
          <a:bodyPr wrap="none">
            <a:spAutoFit/>
          </a:bodyPr>
          <a:lstStyle/>
          <a:p>
            <a:pPr algn="ctr" defTabSz="1133475"/>
            <a:r>
              <a:rPr lang="es-ES">
                <a:solidFill>
                  <a:schemeClr val="tx1"/>
                </a:solidFill>
              </a:rPr>
              <a:t>¿En que consiste la técnica gerencial Gung Ho?</a:t>
            </a:r>
          </a:p>
        </p:txBody>
      </p:sp>
      <p:sp>
        <p:nvSpPr>
          <p:cNvPr id="2126" name="Text Box 78"/>
          <p:cNvSpPr txBox="1">
            <a:spLocks noChangeArrowheads="1"/>
          </p:cNvSpPr>
          <p:nvPr/>
        </p:nvSpPr>
        <p:spPr bwMode="auto">
          <a:xfrm>
            <a:off x="2843213" y="119063"/>
            <a:ext cx="5276850" cy="244475"/>
          </a:xfrm>
          <a:prstGeom prst="rect">
            <a:avLst/>
          </a:prstGeom>
          <a:noFill/>
          <a:ln w="9525">
            <a:noFill/>
            <a:miter lim="800000"/>
            <a:headEnd/>
            <a:tailEnd/>
          </a:ln>
          <a:effectLst/>
        </p:spPr>
        <p:txBody>
          <a:bodyPr wrap="none">
            <a:spAutoFit/>
          </a:bodyPr>
          <a:lstStyle/>
          <a:p>
            <a:pPr defTabSz="1133475"/>
            <a:r>
              <a:rPr lang="es-ES">
                <a:solidFill>
                  <a:schemeClr val="tx1"/>
                </a:solidFill>
              </a:rPr>
              <a:t>¿Cómo lograr </a:t>
            </a:r>
            <a:r>
              <a:rPr lang="es-ES" altLang="ja-JP">
                <a:solidFill>
                  <a:schemeClr val="tx1"/>
                </a:solidFill>
                <a:ea typeface="MS PGothic" pitchFamily="34" charset="-128"/>
              </a:rPr>
              <a:t>“aprovechar al máximo el potencial de las </a:t>
            </a:r>
            <a:r>
              <a:rPr lang="es-ES" altLang="ja-JP">
                <a:solidFill>
                  <a:schemeClr val="tx1"/>
                </a:solidFill>
                <a:ea typeface="MS PGothic" pitchFamily="34" charset="-128"/>
                <a:hlinkClick r:id="rId2"/>
              </a:rPr>
              <a:t>personas</a:t>
            </a:r>
            <a:r>
              <a:rPr lang="es-ES" altLang="ja-JP">
                <a:solidFill>
                  <a:schemeClr val="tx1"/>
                </a:solidFill>
                <a:ea typeface="MS PGothic" pitchFamily="34" charset="-128"/>
              </a:rPr>
              <a:t> en una empresa </a:t>
            </a:r>
            <a:r>
              <a:rPr lang="es-ES">
                <a:solidFill>
                  <a:schemeClr val="tx1"/>
                </a:solidFill>
              </a:rPr>
              <a:t>?</a:t>
            </a:r>
          </a:p>
        </p:txBody>
      </p:sp>
      <p:sp>
        <p:nvSpPr>
          <p:cNvPr id="2127" name="Text Box 79"/>
          <p:cNvSpPr txBox="1">
            <a:spLocks noChangeArrowheads="1"/>
          </p:cNvSpPr>
          <p:nvPr/>
        </p:nvSpPr>
        <p:spPr bwMode="auto">
          <a:xfrm>
            <a:off x="2790825" y="7532688"/>
            <a:ext cx="184150" cy="244475"/>
          </a:xfrm>
          <a:prstGeom prst="rect">
            <a:avLst/>
          </a:prstGeom>
          <a:noFill/>
          <a:ln w="9525">
            <a:noFill/>
            <a:miter lim="800000"/>
            <a:headEnd/>
            <a:tailEnd/>
          </a:ln>
          <a:effectLst/>
        </p:spPr>
        <p:txBody>
          <a:bodyPr wrap="none">
            <a:spAutoFit/>
          </a:bodyPr>
          <a:lstStyle/>
          <a:p>
            <a:pPr defTabSz="1133475"/>
            <a:endParaRPr lang="es-ES"/>
          </a:p>
        </p:txBody>
      </p:sp>
      <p:sp>
        <p:nvSpPr>
          <p:cNvPr id="2128" name="Text Box 80"/>
          <p:cNvSpPr txBox="1">
            <a:spLocks noChangeArrowheads="1"/>
          </p:cNvSpPr>
          <p:nvPr/>
        </p:nvSpPr>
        <p:spPr bwMode="auto">
          <a:xfrm>
            <a:off x="3582988" y="7532688"/>
            <a:ext cx="5434012" cy="244475"/>
          </a:xfrm>
          <a:prstGeom prst="rect">
            <a:avLst/>
          </a:prstGeom>
          <a:noFill/>
          <a:ln w="9525">
            <a:noFill/>
            <a:miter lim="800000"/>
            <a:headEnd/>
            <a:tailEnd/>
          </a:ln>
          <a:effectLst/>
        </p:spPr>
        <p:txBody>
          <a:bodyPr wrap="none">
            <a:spAutoFit/>
          </a:bodyPr>
          <a:lstStyle/>
          <a:p>
            <a:pPr defTabSz="1133475"/>
            <a:r>
              <a:rPr lang="es-ES">
                <a:solidFill>
                  <a:schemeClr val="tx1"/>
                </a:solidFill>
              </a:rPr>
              <a:t>¿Cuáles son </a:t>
            </a:r>
            <a:r>
              <a:rPr lang="es-ES" altLang="ja-JP">
                <a:solidFill>
                  <a:schemeClr val="tx1"/>
                </a:solidFill>
                <a:ea typeface="MS PGothic" pitchFamily="34" charset="-128"/>
              </a:rPr>
              <a:t>Los tres elementos para llegar a ser un individuo y un equipo "Gung Ho“?</a:t>
            </a:r>
            <a:endParaRPr lang="es-ES">
              <a:solidFill>
                <a:schemeClr val="tx1"/>
              </a:solidFill>
            </a:endParaRPr>
          </a:p>
        </p:txBody>
      </p:sp>
      <p:sp>
        <p:nvSpPr>
          <p:cNvPr id="2130" name="Text Box 82"/>
          <p:cNvSpPr txBox="1">
            <a:spLocks noChangeArrowheads="1"/>
          </p:cNvSpPr>
          <p:nvPr/>
        </p:nvSpPr>
        <p:spPr bwMode="auto">
          <a:xfrm rot="7446422">
            <a:off x="8849519" y="5750719"/>
            <a:ext cx="4113213" cy="244475"/>
          </a:xfrm>
          <a:prstGeom prst="rect">
            <a:avLst/>
          </a:prstGeom>
          <a:noFill/>
          <a:ln w="9525">
            <a:noFill/>
            <a:miter lim="800000"/>
            <a:headEnd/>
            <a:tailEnd/>
          </a:ln>
          <a:effectLst/>
        </p:spPr>
        <p:txBody>
          <a:bodyPr wrap="none">
            <a:spAutoFit/>
          </a:bodyPr>
          <a:lstStyle/>
          <a:p>
            <a:pPr algn="ctr" defTabSz="1133475"/>
            <a:r>
              <a:rPr lang="es-ES">
                <a:solidFill>
                  <a:schemeClr val="tx1"/>
                </a:solidFill>
              </a:rPr>
              <a:t>¿Cómo aplicaría la filosofía Gung Ho en la planeación educativa?</a:t>
            </a:r>
          </a:p>
        </p:txBody>
      </p:sp>
      <p:sp>
        <p:nvSpPr>
          <p:cNvPr id="2131" name="Text Box 83"/>
          <p:cNvSpPr txBox="1">
            <a:spLocks noChangeArrowheads="1"/>
          </p:cNvSpPr>
          <p:nvPr/>
        </p:nvSpPr>
        <p:spPr bwMode="auto">
          <a:xfrm rot="3332103">
            <a:off x="8876507" y="2021681"/>
            <a:ext cx="4357688" cy="396875"/>
          </a:xfrm>
          <a:prstGeom prst="rect">
            <a:avLst/>
          </a:prstGeom>
          <a:noFill/>
          <a:ln w="9525">
            <a:noFill/>
            <a:miter lim="800000"/>
            <a:headEnd/>
            <a:tailEnd/>
          </a:ln>
          <a:effectLst/>
        </p:spPr>
        <p:txBody>
          <a:bodyPr>
            <a:spAutoFit/>
          </a:bodyPr>
          <a:lstStyle/>
          <a:p>
            <a:pPr defTabSz="1133475"/>
            <a:r>
              <a:rPr lang="es-ES">
                <a:solidFill>
                  <a:schemeClr val="tx1"/>
                </a:solidFill>
              </a:rPr>
              <a:t>¿Cuál es el </a:t>
            </a:r>
            <a:r>
              <a:rPr lang="es-ES" altLang="ja-JP">
                <a:solidFill>
                  <a:schemeClr val="tx1"/>
                </a:solidFill>
                <a:ea typeface="MS PGothic" pitchFamily="34" charset="-128"/>
              </a:rPr>
              <a:t>aprendizajes importantes que van rodeando</a:t>
            </a:r>
          </a:p>
          <a:p>
            <a:pPr defTabSz="1133475"/>
            <a:r>
              <a:rPr lang="es-ES" altLang="ja-JP">
                <a:solidFill>
                  <a:schemeClr val="tx1"/>
                </a:solidFill>
                <a:ea typeface="MS PGothic" pitchFamily="34" charset="-128"/>
              </a:rPr>
              <a:t> la enseñanza de los tres componentes de "Gung Ho ?</a:t>
            </a:r>
            <a:endParaRPr lang="es-ES">
              <a:solidFill>
                <a:schemeClr val="tx1"/>
              </a:solidFill>
            </a:endParaRPr>
          </a:p>
        </p:txBody>
      </p:sp>
      <p:sp>
        <p:nvSpPr>
          <p:cNvPr id="2132" name="Text Box 84"/>
          <p:cNvSpPr txBox="1">
            <a:spLocks noChangeArrowheads="1"/>
          </p:cNvSpPr>
          <p:nvPr/>
        </p:nvSpPr>
        <p:spPr bwMode="auto">
          <a:xfrm>
            <a:off x="269875" y="476250"/>
            <a:ext cx="1584325" cy="244475"/>
          </a:xfrm>
          <a:prstGeom prst="rect">
            <a:avLst/>
          </a:prstGeom>
          <a:noFill/>
          <a:ln w="9525">
            <a:noFill/>
            <a:miter lim="800000"/>
            <a:headEnd/>
            <a:tailEnd/>
          </a:ln>
          <a:effectLst/>
        </p:spPr>
        <p:txBody>
          <a:bodyPr>
            <a:spAutoFit/>
          </a:bodyPr>
          <a:lstStyle/>
          <a:p>
            <a:pPr defTabSz="1133475">
              <a:spcBef>
                <a:spcPct val="50000"/>
              </a:spcBef>
            </a:pPr>
            <a:endParaRPr lang="es-ES"/>
          </a:p>
        </p:txBody>
      </p:sp>
      <p:sp>
        <p:nvSpPr>
          <p:cNvPr id="2134" name="Rectangle 86"/>
          <p:cNvSpPr>
            <a:spLocks noChangeArrowheads="1"/>
          </p:cNvSpPr>
          <p:nvPr/>
        </p:nvSpPr>
        <p:spPr bwMode="auto">
          <a:xfrm>
            <a:off x="127000" y="701675"/>
            <a:ext cx="184150" cy="336550"/>
          </a:xfrm>
          <a:prstGeom prst="rect">
            <a:avLst/>
          </a:prstGeom>
          <a:noFill/>
          <a:ln w="9525">
            <a:noFill/>
            <a:miter lim="800000"/>
            <a:headEnd/>
            <a:tailEnd/>
          </a:ln>
          <a:effectLst/>
        </p:spPr>
        <p:txBody>
          <a:bodyPr wrap="none" anchor="ctr">
            <a:spAutoFit/>
          </a:bodyPr>
          <a:lstStyle/>
          <a:p>
            <a:endParaRPr lang="es-ES" sz="800" b="0"/>
          </a:p>
          <a:p>
            <a:pPr eaLnBrk="0" hangingPunct="0"/>
            <a:endParaRPr lang="es-ES" sz="800" b="0">
              <a:solidFill>
                <a:schemeClr val="tx1"/>
              </a:solidFill>
            </a:endParaRPr>
          </a:p>
        </p:txBody>
      </p:sp>
      <p:sp>
        <p:nvSpPr>
          <p:cNvPr id="2135" name="Rectangle 87"/>
          <p:cNvSpPr>
            <a:spLocks noChangeArrowheads="1"/>
          </p:cNvSpPr>
          <p:nvPr/>
        </p:nvSpPr>
        <p:spPr bwMode="auto">
          <a:xfrm>
            <a:off x="127000" y="571500"/>
            <a:ext cx="1295400" cy="1311275"/>
          </a:xfrm>
          <a:prstGeom prst="rect">
            <a:avLst/>
          </a:prstGeom>
          <a:noFill/>
          <a:ln w="9525">
            <a:noFill/>
            <a:miter lim="800000"/>
            <a:headEnd/>
            <a:tailEnd/>
          </a:ln>
          <a:effectLst/>
        </p:spPr>
        <p:txBody>
          <a:bodyPr anchor="ctr">
            <a:spAutoFit/>
          </a:bodyPr>
          <a:lstStyle/>
          <a:p>
            <a:r>
              <a:rPr lang="es-ES" altLang="ja-JP" b="0" i="1" u="sng">
                <a:solidFill>
                  <a:schemeClr val="tx1"/>
                </a:solidFill>
                <a:ea typeface="MS PGothic" pitchFamily="34" charset="-128"/>
              </a:rPr>
              <a:t>Gung Ho ¡A la carga</a:t>
            </a:r>
            <a:r>
              <a:rPr lang="es-ES" altLang="ja-JP" b="0" i="1" u="sng">
                <a:ea typeface="MS PGothic" pitchFamily="34" charset="-128"/>
              </a:rPr>
              <a:t>!</a:t>
            </a:r>
            <a:br>
              <a:rPr lang="es-ES" altLang="ja-JP" b="0" i="1" u="sng">
                <a:ea typeface="MS PGothic" pitchFamily="34" charset="-128"/>
              </a:rPr>
            </a:br>
            <a:r>
              <a:rPr lang="es-ES" b="0" i="1" u="sng">
                <a:solidFill>
                  <a:schemeClr val="tx1"/>
                </a:solidFill>
              </a:rPr>
              <a:t>Autor:Ken Blanchard, Sheldon Bowles / Editorial: Grupo editorial – NORMA</a:t>
            </a:r>
          </a:p>
          <a:p>
            <a:r>
              <a:rPr lang="es-MX">
                <a:solidFill>
                  <a:schemeClr val="tx1"/>
                </a:solidFill>
              </a:rPr>
              <a:t> </a:t>
            </a:r>
            <a:endParaRPr lang="es-ES">
              <a:solidFill>
                <a:schemeClr val="tx1"/>
              </a:solidFill>
            </a:endParaRPr>
          </a:p>
        </p:txBody>
      </p:sp>
      <p:pic>
        <p:nvPicPr>
          <p:cNvPr id="2145" name="Picture 97" descr="dibujos-animales-castor">
            <a:hlinkClick r:id="rId3"/>
          </p:cNvPr>
          <p:cNvPicPr>
            <a:picLocks noChangeAspect="1" noChangeArrowheads="1"/>
          </p:cNvPicPr>
          <p:nvPr/>
        </p:nvPicPr>
        <p:blipFill>
          <a:blip r:embed="rId4" cstate="print"/>
          <a:srcRect/>
          <a:stretch>
            <a:fillRect/>
          </a:stretch>
        </p:blipFill>
        <p:spPr bwMode="auto">
          <a:xfrm>
            <a:off x="4446588" y="5832475"/>
            <a:ext cx="1390650" cy="792163"/>
          </a:xfrm>
          <a:prstGeom prst="rect">
            <a:avLst/>
          </a:prstGeom>
          <a:noFill/>
        </p:spPr>
      </p:pic>
      <p:pic>
        <p:nvPicPr>
          <p:cNvPr id="2147" name="Picture 99" descr="ardilla-03">
            <a:hlinkClick r:id="rId5"/>
          </p:cNvPr>
          <p:cNvPicPr>
            <a:picLocks noChangeAspect="1" noChangeArrowheads="1"/>
          </p:cNvPicPr>
          <p:nvPr/>
        </p:nvPicPr>
        <p:blipFill>
          <a:blip r:embed="rId6" cstate="print"/>
          <a:srcRect/>
          <a:stretch>
            <a:fillRect/>
          </a:stretch>
        </p:blipFill>
        <p:spPr bwMode="auto">
          <a:xfrm>
            <a:off x="3438525" y="1296988"/>
            <a:ext cx="792163" cy="1079500"/>
          </a:xfrm>
          <a:prstGeom prst="rect">
            <a:avLst/>
          </a:prstGeom>
          <a:noFill/>
        </p:spPr>
      </p:pic>
      <p:pic>
        <p:nvPicPr>
          <p:cNvPr id="2149" name="Picture 101" descr="Vuelo_de_gansos">
            <a:hlinkClick r:id="rId7"/>
          </p:cNvPr>
          <p:cNvPicPr>
            <a:picLocks noChangeAspect="1" noChangeArrowheads="1"/>
          </p:cNvPicPr>
          <p:nvPr/>
        </p:nvPicPr>
        <p:blipFill>
          <a:blip r:embed="rId8" cstate="print"/>
          <a:srcRect/>
          <a:stretch>
            <a:fillRect/>
          </a:stretch>
        </p:blipFill>
        <p:spPr bwMode="auto">
          <a:xfrm>
            <a:off x="1638300" y="1871663"/>
            <a:ext cx="847725" cy="433387"/>
          </a:xfrm>
          <a:prstGeom prst="rect">
            <a:avLst/>
          </a:prstGeom>
          <a:noFill/>
        </p:spPr>
      </p:pic>
      <p:sp>
        <p:nvSpPr>
          <p:cNvPr id="2150" name="Freeform 102"/>
          <p:cNvSpPr>
            <a:spLocks/>
          </p:cNvSpPr>
          <p:nvPr/>
        </p:nvSpPr>
        <p:spPr bwMode="auto">
          <a:xfrm rot="8389302">
            <a:off x="4375150" y="863600"/>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53" name="Freeform 105"/>
          <p:cNvSpPr>
            <a:spLocks/>
          </p:cNvSpPr>
          <p:nvPr/>
        </p:nvSpPr>
        <p:spPr bwMode="auto">
          <a:xfrm rot="8389302">
            <a:off x="4302125" y="2232025"/>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54" name="Freeform 106"/>
          <p:cNvSpPr>
            <a:spLocks/>
          </p:cNvSpPr>
          <p:nvPr/>
        </p:nvSpPr>
        <p:spPr bwMode="auto">
          <a:xfrm rot="8389302">
            <a:off x="3438525" y="5040313"/>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55" name="Freeform 107"/>
          <p:cNvSpPr>
            <a:spLocks/>
          </p:cNvSpPr>
          <p:nvPr/>
        </p:nvSpPr>
        <p:spPr bwMode="auto">
          <a:xfrm rot="8389302">
            <a:off x="2214563" y="6192838"/>
            <a:ext cx="338137"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sp>
        <p:nvSpPr>
          <p:cNvPr id="2156" name="Freeform 108"/>
          <p:cNvSpPr>
            <a:spLocks/>
          </p:cNvSpPr>
          <p:nvPr/>
        </p:nvSpPr>
        <p:spPr bwMode="auto">
          <a:xfrm rot="8389302">
            <a:off x="2501900" y="504825"/>
            <a:ext cx="338138" cy="82550"/>
          </a:xfrm>
          <a:custGeom>
            <a:avLst/>
            <a:gdLst/>
            <a:ahLst/>
            <a:cxnLst>
              <a:cxn ang="0">
                <a:pos x="0" y="53"/>
              </a:cxn>
              <a:cxn ang="0">
                <a:pos x="318" y="8"/>
              </a:cxn>
              <a:cxn ang="0">
                <a:pos x="182" y="99"/>
              </a:cxn>
            </a:cxnLst>
            <a:rect l="0" t="0" r="r" b="b"/>
            <a:pathLst>
              <a:path w="348" h="99">
                <a:moveTo>
                  <a:pt x="0" y="53"/>
                </a:moveTo>
                <a:cubicBezTo>
                  <a:pt x="144" y="26"/>
                  <a:pt x="288" y="0"/>
                  <a:pt x="318" y="8"/>
                </a:cubicBezTo>
                <a:cubicBezTo>
                  <a:pt x="348" y="16"/>
                  <a:pt x="205" y="84"/>
                  <a:pt x="182" y="99"/>
                </a:cubicBezTo>
              </a:path>
            </a:pathLst>
          </a:custGeom>
          <a:noFill/>
          <a:ln w="28575" cmpd="sng">
            <a:solidFill>
              <a:srgbClr val="3399FF"/>
            </a:solidFill>
            <a:round/>
            <a:headEnd/>
            <a:tailEnd/>
          </a:ln>
          <a:effectLst/>
        </p:spPr>
        <p:txBody>
          <a:bodyPr/>
          <a:lstStyle/>
          <a:p>
            <a:endParaRPr lang="es-ES"/>
          </a:p>
        </p:txBody>
      </p:sp>
      <p:pic>
        <p:nvPicPr>
          <p:cNvPr id="2158" name="Picture 110" descr="copyright-logo"/>
          <p:cNvPicPr>
            <a:picLocks noChangeAspect="1" noChangeArrowheads="1"/>
          </p:cNvPicPr>
          <p:nvPr/>
        </p:nvPicPr>
        <p:blipFill>
          <a:blip r:embed="rId9" cstate="print"/>
          <a:srcRect/>
          <a:stretch>
            <a:fillRect/>
          </a:stretch>
        </p:blipFill>
        <p:spPr bwMode="auto">
          <a:xfrm>
            <a:off x="0" y="7272338"/>
            <a:ext cx="360363" cy="360362"/>
          </a:xfrm>
          <a:prstGeom prst="rect">
            <a:avLst/>
          </a:prstGeom>
          <a:noFill/>
        </p:spPr>
      </p:pic>
      <p:sp>
        <p:nvSpPr>
          <p:cNvPr id="2159" name="Text Box 111"/>
          <p:cNvSpPr txBox="1">
            <a:spLocks noChangeArrowheads="1"/>
          </p:cNvSpPr>
          <p:nvPr/>
        </p:nvSpPr>
        <p:spPr bwMode="auto">
          <a:xfrm>
            <a:off x="414338" y="7416800"/>
            <a:ext cx="2089150" cy="244475"/>
          </a:xfrm>
          <a:prstGeom prst="rect">
            <a:avLst/>
          </a:prstGeom>
          <a:noFill/>
          <a:ln w="9525">
            <a:noFill/>
            <a:miter lim="800000"/>
            <a:headEnd/>
            <a:tailEnd/>
          </a:ln>
          <a:effectLst/>
        </p:spPr>
        <p:txBody>
          <a:bodyPr>
            <a:spAutoFit/>
          </a:bodyPr>
          <a:lstStyle/>
          <a:p>
            <a:pPr defTabSz="1133475">
              <a:spcBef>
                <a:spcPct val="50000"/>
              </a:spcBef>
            </a:pPr>
            <a:r>
              <a:rPr lang="es-MX">
                <a:solidFill>
                  <a:schemeClr val="tx1"/>
                </a:solidFill>
              </a:rPr>
              <a:t>Gerardo Nava Serrano</a:t>
            </a:r>
            <a:endParaRPr lang="es-ES">
              <a:solidFill>
                <a:schemeClr val="tx1"/>
              </a:solidFill>
            </a:endParaRPr>
          </a:p>
        </p:txBody>
      </p:sp>
      <p:sp>
        <p:nvSpPr>
          <p:cNvPr id="2160" name="Text Box 112"/>
          <p:cNvSpPr txBox="1">
            <a:spLocks noChangeArrowheads="1"/>
          </p:cNvSpPr>
          <p:nvPr/>
        </p:nvSpPr>
        <p:spPr bwMode="auto">
          <a:xfrm>
            <a:off x="3078163" y="431800"/>
            <a:ext cx="2619375" cy="244475"/>
          </a:xfrm>
          <a:prstGeom prst="rect">
            <a:avLst/>
          </a:prstGeom>
          <a:noFill/>
          <a:ln w="9525">
            <a:noFill/>
            <a:miter lim="800000"/>
            <a:headEnd/>
            <a:tailEnd/>
          </a:ln>
          <a:effectLst/>
        </p:spPr>
        <p:txBody>
          <a:bodyPr wrap="none">
            <a:spAutoFit/>
          </a:bodyPr>
          <a:lstStyle/>
          <a:p>
            <a:pPr defTabSz="1133475"/>
            <a:r>
              <a:rPr lang="es-ES" altLang="ja-JP" i="1">
                <a:solidFill>
                  <a:schemeClr val="tx1"/>
                </a:solidFill>
                <a:ea typeface="MS PGothic" pitchFamily="34" charset="-128"/>
              </a:rPr>
              <a:t>3. Alentar a los demás a seguir adelante</a:t>
            </a:r>
            <a:r>
              <a:rPr lang="es-ES" altLang="ja-JP">
                <a:solidFill>
                  <a:schemeClr val="tx1"/>
                </a:solidFill>
                <a:ea typeface="MS PGothic" pitchFamily="34" charset="-128"/>
              </a:rPr>
              <a:t> </a:t>
            </a:r>
            <a:endParaRPr lang="es-ES">
              <a:solidFill>
                <a:schemeClr val="tx1"/>
              </a:solidFil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33475" rtl="0" eaLnBrk="1" fontAlgn="base" latinLnBrk="0" hangingPunct="1">
          <a:lnSpc>
            <a:spcPct val="100000"/>
          </a:lnSpc>
          <a:spcBef>
            <a:spcPct val="0"/>
          </a:spcBef>
          <a:spcAft>
            <a:spcPct val="0"/>
          </a:spcAft>
          <a:buClrTx/>
          <a:buSzTx/>
          <a:buFontTx/>
          <a:buNone/>
          <a:tabLst/>
          <a:defRPr kumimoji="0" lang="es-ES" sz="1000" b="1" i="0" u="none" strike="noStrike" cap="none" normalizeH="0" baseline="0" smtClean="0">
            <a:ln>
              <a:noFill/>
            </a:ln>
            <a:solidFill>
              <a:srgbClr val="F3F90B"/>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33475" rtl="0" eaLnBrk="1" fontAlgn="base" latinLnBrk="0" hangingPunct="1">
          <a:lnSpc>
            <a:spcPct val="100000"/>
          </a:lnSpc>
          <a:spcBef>
            <a:spcPct val="0"/>
          </a:spcBef>
          <a:spcAft>
            <a:spcPct val="0"/>
          </a:spcAft>
          <a:buClrTx/>
          <a:buSzTx/>
          <a:buFontTx/>
          <a:buNone/>
          <a:tabLst/>
          <a:defRPr kumimoji="0" lang="es-ES" sz="1000" b="1" i="0" u="none" strike="noStrike" cap="none" normalizeH="0" baseline="0" smtClean="0">
            <a:ln>
              <a:noFill/>
            </a:ln>
            <a:solidFill>
              <a:srgbClr val="F3F90B"/>
            </a:solidFill>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614</Words>
  <Application>Microsoft Office PowerPoint</Application>
  <PresentationFormat>Personalizado</PresentationFormat>
  <Paragraphs>86</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Wingdings</vt:lpstr>
      <vt:lpstr>MS PGothic</vt:lpstr>
      <vt:lpstr>Symbol</vt:lpstr>
      <vt:lpstr>Diseño predeterminado</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DANY</dc:creator>
  <cp:lastModifiedBy>Roberto</cp:lastModifiedBy>
  <cp:revision>28</cp:revision>
  <dcterms:created xsi:type="dcterms:W3CDTF">2007-08-01T22:12:10Z</dcterms:created>
  <dcterms:modified xsi:type="dcterms:W3CDTF">2011-02-19T17:34:20Z</dcterms:modified>
</cp:coreProperties>
</file>