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8" r:id="rId12"/>
    <p:sldId id="269" r:id="rId13"/>
    <p:sldId id="270" r:id="rId14"/>
    <p:sldId id="271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5" r:id="rId27"/>
    <p:sldId id="284" r:id="rId2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3D725F-67CB-462B-9755-427CCF33521D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33841124-7C38-4F37-879F-BC3B4C1E245C}">
      <dgm:prSet phldrT="[Texto]"/>
      <dgm:spPr>
        <a:solidFill>
          <a:schemeClr val="bg2">
            <a:lumMod val="40000"/>
            <a:lumOff val="60000"/>
          </a:schemeClr>
        </a:solidFill>
      </dgm:spPr>
      <dgm:t>
        <a:bodyPr/>
        <a:lstStyle/>
        <a:p>
          <a:r>
            <a:rPr lang="es-MX" dirty="0" smtClean="0"/>
            <a:t>Profesor</a:t>
          </a:r>
          <a:endParaRPr lang="es-ES" dirty="0"/>
        </a:p>
      </dgm:t>
    </dgm:pt>
    <dgm:pt modelId="{08AA4A20-B144-45A9-9229-7107B026C0EC}" type="parTrans" cxnId="{57BFE821-16EC-4C56-8688-F0074CD6DB61}">
      <dgm:prSet/>
      <dgm:spPr/>
      <dgm:t>
        <a:bodyPr/>
        <a:lstStyle/>
        <a:p>
          <a:endParaRPr lang="es-ES"/>
        </a:p>
      </dgm:t>
    </dgm:pt>
    <dgm:pt modelId="{3F37D414-417A-4BED-BEB1-A571C3B32D58}" type="sibTrans" cxnId="{57BFE821-16EC-4C56-8688-F0074CD6DB61}">
      <dgm:prSet/>
      <dgm:spPr/>
      <dgm:t>
        <a:bodyPr/>
        <a:lstStyle/>
        <a:p>
          <a:endParaRPr lang="es-ES"/>
        </a:p>
      </dgm:t>
    </dgm:pt>
    <dgm:pt modelId="{B954F6E2-68CA-4F3D-BD23-192A15D449B1}">
      <dgm:prSet phldrT="[Texto]"/>
      <dgm:spPr>
        <a:solidFill>
          <a:schemeClr val="bg2">
            <a:lumMod val="40000"/>
            <a:lumOff val="60000"/>
          </a:schemeClr>
        </a:solidFill>
      </dgm:spPr>
      <dgm:t>
        <a:bodyPr/>
        <a:lstStyle/>
        <a:p>
          <a:r>
            <a:rPr lang="es-MX" dirty="0" smtClean="0"/>
            <a:t>Constructivismo</a:t>
          </a:r>
          <a:endParaRPr lang="es-ES" dirty="0"/>
        </a:p>
      </dgm:t>
    </dgm:pt>
    <dgm:pt modelId="{F68F2BDD-7249-4F7D-A107-C87CF8EC6B1E}" type="parTrans" cxnId="{F801A107-4548-4F7E-B314-34E5517F6D00}">
      <dgm:prSet/>
      <dgm:spPr/>
      <dgm:t>
        <a:bodyPr/>
        <a:lstStyle/>
        <a:p>
          <a:endParaRPr lang="es-ES"/>
        </a:p>
      </dgm:t>
    </dgm:pt>
    <dgm:pt modelId="{6897EFFF-DCD5-439F-A5B5-95AFF6E509AA}" type="sibTrans" cxnId="{F801A107-4548-4F7E-B314-34E5517F6D00}">
      <dgm:prSet/>
      <dgm:spPr/>
      <dgm:t>
        <a:bodyPr/>
        <a:lstStyle/>
        <a:p>
          <a:endParaRPr lang="es-ES"/>
        </a:p>
      </dgm:t>
    </dgm:pt>
    <dgm:pt modelId="{F8B1DBEC-10F1-44B4-97D1-F33FE0381ED4}">
      <dgm:prSet phldrT="[Texto]"/>
      <dgm:spPr>
        <a:solidFill>
          <a:schemeClr val="bg2">
            <a:lumMod val="40000"/>
            <a:lumOff val="60000"/>
          </a:schemeClr>
        </a:solidFill>
      </dgm:spPr>
      <dgm:t>
        <a:bodyPr/>
        <a:lstStyle/>
        <a:p>
          <a:r>
            <a:rPr lang="es-MX" dirty="0" smtClean="0"/>
            <a:t>Epistemología</a:t>
          </a:r>
          <a:endParaRPr lang="es-ES" dirty="0"/>
        </a:p>
      </dgm:t>
    </dgm:pt>
    <dgm:pt modelId="{F9476AEE-C3B3-4B1E-B262-6FBC7EF161EF}" type="parTrans" cxnId="{5F08640D-2A33-4B2C-890F-6E94BBB386DC}">
      <dgm:prSet/>
      <dgm:spPr/>
      <dgm:t>
        <a:bodyPr/>
        <a:lstStyle/>
        <a:p>
          <a:endParaRPr lang="es-ES"/>
        </a:p>
      </dgm:t>
    </dgm:pt>
    <dgm:pt modelId="{0C82D0E6-1D16-45F9-BFF2-2771D180304E}" type="sibTrans" cxnId="{5F08640D-2A33-4B2C-890F-6E94BBB386DC}">
      <dgm:prSet/>
      <dgm:spPr/>
      <dgm:t>
        <a:bodyPr/>
        <a:lstStyle/>
        <a:p>
          <a:endParaRPr lang="es-ES"/>
        </a:p>
      </dgm:t>
    </dgm:pt>
    <dgm:pt modelId="{76ACF624-F253-4E80-BEAA-1633FDFDAEDF}">
      <dgm:prSet phldrT="[Texto]"/>
      <dgm:spPr>
        <a:solidFill>
          <a:schemeClr val="bg2">
            <a:lumMod val="40000"/>
            <a:lumOff val="60000"/>
          </a:schemeClr>
        </a:solidFill>
      </dgm:spPr>
      <dgm:t>
        <a:bodyPr/>
        <a:lstStyle/>
        <a:p>
          <a:r>
            <a:rPr lang="es-MX" dirty="0" smtClean="0"/>
            <a:t>Conductismo</a:t>
          </a:r>
          <a:endParaRPr lang="es-ES" dirty="0"/>
        </a:p>
      </dgm:t>
    </dgm:pt>
    <dgm:pt modelId="{7A68B9A6-E958-45D9-BC78-AE373A766FED}" type="parTrans" cxnId="{818C20C8-2A87-4134-8E01-83468FFA6AE5}">
      <dgm:prSet/>
      <dgm:spPr/>
      <dgm:t>
        <a:bodyPr/>
        <a:lstStyle/>
        <a:p>
          <a:endParaRPr lang="es-ES"/>
        </a:p>
      </dgm:t>
    </dgm:pt>
    <dgm:pt modelId="{9B699387-215E-439F-9423-AB756E1F06FF}" type="sibTrans" cxnId="{818C20C8-2A87-4134-8E01-83468FFA6AE5}">
      <dgm:prSet/>
      <dgm:spPr/>
      <dgm:t>
        <a:bodyPr/>
        <a:lstStyle/>
        <a:p>
          <a:endParaRPr lang="es-ES"/>
        </a:p>
      </dgm:t>
    </dgm:pt>
    <dgm:pt modelId="{FAF26A5A-0BED-4C2F-A607-A3C71C7C9DD8}">
      <dgm:prSet phldrT="[Texto]"/>
      <dgm:spPr>
        <a:solidFill>
          <a:schemeClr val="bg2">
            <a:lumMod val="40000"/>
            <a:lumOff val="60000"/>
          </a:schemeClr>
        </a:solidFill>
      </dgm:spPr>
      <dgm:t>
        <a:bodyPr/>
        <a:lstStyle/>
        <a:p>
          <a:r>
            <a:rPr lang="es-MX" dirty="0" err="1" smtClean="0"/>
            <a:t>Cognoscitivismo</a:t>
          </a:r>
          <a:endParaRPr lang="es-ES" dirty="0"/>
        </a:p>
      </dgm:t>
    </dgm:pt>
    <dgm:pt modelId="{FA3164F5-9DFA-448B-9AD7-FCDEC08D35FA}" type="parTrans" cxnId="{9D4DC5F1-6177-4FE2-B056-2A75EC6066DE}">
      <dgm:prSet/>
      <dgm:spPr/>
      <dgm:t>
        <a:bodyPr/>
        <a:lstStyle/>
        <a:p>
          <a:endParaRPr lang="es-ES"/>
        </a:p>
      </dgm:t>
    </dgm:pt>
    <dgm:pt modelId="{661DD71D-0D70-40DD-8B79-8763B5CE2D5A}" type="sibTrans" cxnId="{9D4DC5F1-6177-4FE2-B056-2A75EC6066DE}">
      <dgm:prSet/>
      <dgm:spPr/>
      <dgm:t>
        <a:bodyPr/>
        <a:lstStyle/>
        <a:p>
          <a:endParaRPr lang="es-ES"/>
        </a:p>
      </dgm:t>
    </dgm:pt>
    <dgm:pt modelId="{C168D476-C345-43C8-9464-A317C5A0384A}" type="pres">
      <dgm:prSet presAssocID="{473D725F-67CB-462B-9755-427CCF33521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EEAD101B-7023-4C7E-B7DE-AFF8E0C56658}" type="pres">
      <dgm:prSet presAssocID="{33841124-7C38-4F37-879F-BC3B4C1E245C}" presName="centerShape" presStyleLbl="node0" presStyleIdx="0" presStyleCnt="1"/>
      <dgm:spPr/>
      <dgm:t>
        <a:bodyPr/>
        <a:lstStyle/>
        <a:p>
          <a:endParaRPr lang="es-ES"/>
        </a:p>
      </dgm:t>
    </dgm:pt>
    <dgm:pt modelId="{75A28DB8-C974-475C-AB9D-20B5AEE1CE5F}" type="pres">
      <dgm:prSet presAssocID="{F68F2BDD-7249-4F7D-A107-C87CF8EC6B1E}" presName="Name9" presStyleLbl="parChTrans1D2" presStyleIdx="0" presStyleCnt="4"/>
      <dgm:spPr/>
      <dgm:t>
        <a:bodyPr/>
        <a:lstStyle/>
        <a:p>
          <a:endParaRPr lang="es-ES"/>
        </a:p>
      </dgm:t>
    </dgm:pt>
    <dgm:pt modelId="{2775FCAF-A20D-4EC7-8B45-DA779207A9FB}" type="pres">
      <dgm:prSet presAssocID="{F68F2BDD-7249-4F7D-A107-C87CF8EC6B1E}" presName="connTx" presStyleLbl="parChTrans1D2" presStyleIdx="0" presStyleCnt="4"/>
      <dgm:spPr/>
      <dgm:t>
        <a:bodyPr/>
        <a:lstStyle/>
        <a:p>
          <a:endParaRPr lang="es-ES"/>
        </a:p>
      </dgm:t>
    </dgm:pt>
    <dgm:pt modelId="{A3378ADE-6E9C-43F7-BA97-47F6934CC2F7}" type="pres">
      <dgm:prSet presAssocID="{B954F6E2-68CA-4F3D-BD23-192A15D449B1}" presName="node" presStyleLbl="node1" presStyleIdx="0" presStyleCnt="4" custRadScaleRad="101005" custRadScaleInc="103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98F32C9-58A7-45A9-95C4-D4C82DBC7FD2}" type="pres">
      <dgm:prSet presAssocID="{F9476AEE-C3B3-4B1E-B262-6FBC7EF161EF}" presName="Name9" presStyleLbl="parChTrans1D2" presStyleIdx="1" presStyleCnt="4"/>
      <dgm:spPr/>
      <dgm:t>
        <a:bodyPr/>
        <a:lstStyle/>
        <a:p>
          <a:endParaRPr lang="es-ES"/>
        </a:p>
      </dgm:t>
    </dgm:pt>
    <dgm:pt modelId="{8AD0C37D-E27D-4AEF-915C-55ABF76A9162}" type="pres">
      <dgm:prSet presAssocID="{F9476AEE-C3B3-4B1E-B262-6FBC7EF161EF}" presName="connTx" presStyleLbl="parChTrans1D2" presStyleIdx="1" presStyleCnt="4"/>
      <dgm:spPr/>
      <dgm:t>
        <a:bodyPr/>
        <a:lstStyle/>
        <a:p>
          <a:endParaRPr lang="es-ES"/>
        </a:p>
      </dgm:t>
    </dgm:pt>
    <dgm:pt modelId="{920DB598-6525-49BE-A2C4-A0D1FF6C903D}" type="pres">
      <dgm:prSet presAssocID="{F8B1DBEC-10F1-44B4-97D1-F33FE0381ED4}" presName="node" presStyleLbl="node1" presStyleIdx="1" presStyleCnt="4" custRadScaleRad="138070" custRadScaleInc="-275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FC3EA3D-05DA-461E-8CFF-E3849416BF2D}" type="pres">
      <dgm:prSet presAssocID="{7A68B9A6-E958-45D9-BC78-AE373A766FED}" presName="Name9" presStyleLbl="parChTrans1D2" presStyleIdx="2" presStyleCnt="4"/>
      <dgm:spPr/>
      <dgm:t>
        <a:bodyPr/>
        <a:lstStyle/>
        <a:p>
          <a:endParaRPr lang="es-ES"/>
        </a:p>
      </dgm:t>
    </dgm:pt>
    <dgm:pt modelId="{C550CAA3-15E1-4475-A39D-E133160E6DBE}" type="pres">
      <dgm:prSet presAssocID="{7A68B9A6-E958-45D9-BC78-AE373A766FED}" presName="connTx" presStyleLbl="parChTrans1D2" presStyleIdx="2" presStyleCnt="4"/>
      <dgm:spPr/>
      <dgm:t>
        <a:bodyPr/>
        <a:lstStyle/>
        <a:p>
          <a:endParaRPr lang="es-ES"/>
        </a:p>
      </dgm:t>
    </dgm:pt>
    <dgm:pt modelId="{05DDC574-3C6E-4F12-A3D5-DCA7B4A7713F}" type="pres">
      <dgm:prSet presAssocID="{76ACF624-F253-4E80-BEAA-1633FDFDAEDF}" presName="node" presStyleLbl="node1" presStyleIdx="2" presStyleCnt="4" custRadScaleRad="99925" custRadScaleInc="-104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FCCE6A2-01CF-4180-B508-1870F577279C}" type="pres">
      <dgm:prSet presAssocID="{FA3164F5-9DFA-448B-9AD7-FCDEC08D35FA}" presName="Name9" presStyleLbl="parChTrans1D2" presStyleIdx="3" presStyleCnt="4"/>
      <dgm:spPr/>
      <dgm:t>
        <a:bodyPr/>
        <a:lstStyle/>
        <a:p>
          <a:endParaRPr lang="es-ES"/>
        </a:p>
      </dgm:t>
    </dgm:pt>
    <dgm:pt modelId="{5E456A71-D838-4389-8B4D-B0D6F2BFFF58}" type="pres">
      <dgm:prSet presAssocID="{FA3164F5-9DFA-448B-9AD7-FCDEC08D35FA}" presName="connTx" presStyleLbl="parChTrans1D2" presStyleIdx="3" presStyleCnt="4"/>
      <dgm:spPr/>
      <dgm:t>
        <a:bodyPr/>
        <a:lstStyle/>
        <a:p>
          <a:endParaRPr lang="es-ES"/>
        </a:p>
      </dgm:t>
    </dgm:pt>
    <dgm:pt modelId="{11CF11FF-94E5-4E65-9846-50B7400D4D11}" type="pres">
      <dgm:prSet presAssocID="{FAF26A5A-0BED-4C2F-A607-A3C71C7C9DD8}" presName="node" presStyleLbl="node1" presStyleIdx="3" presStyleCnt="4" custRadScaleRad="136407" custRadScaleInc="-178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5A1897B9-586C-4471-B339-118C06F81749}" type="presOf" srcId="{7A68B9A6-E958-45D9-BC78-AE373A766FED}" destId="{2FC3EA3D-05DA-461E-8CFF-E3849416BF2D}" srcOrd="0" destOrd="0" presId="urn:microsoft.com/office/officeart/2005/8/layout/radial1"/>
    <dgm:cxn modelId="{9D4DC5F1-6177-4FE2-B056-2A75EC6066DE}" srcId="{33841124-7C38-4F37-879F-BC3B4C1E245C}" destId="{FAF26A5A-0BED-4C2F-A607-A3C71C7C9DD8}" srcOrd="3" destOrd="0" parTransId="{FA3164F5-9DFA-448B-9AD7-FCDEC08D35FA}" sibTransId="{661DD71D-0D70-40DD-8B79-8763B5CE2D5A}"/>
    <dgm:cxn modelId="{AD5B63B4-7C19-461D-BA1E-D3744F0A8A08}" type="presOf" srcId="{473D725F-67CB-462B-9755-427CCF33521D}" destId="{C168D476-C345-43C8-9464-A317C5A0384A}" srcOrd="0" destOrd="0" presId="urn:microsoft.com/office/officeart/2005/8/layout/radial1"/>
    <dgm:cxn modelId="{57BFE821-16EC-4C56-8688-F0074CD6DB61}" srcId="{473D725F-67CB-462B-9755-427CCF33521D}" destId="{33841124-7C38-4F37-879F-BC3B4C1E245C}" srcOrd="0" destOrd="0" parTransId="{08AA4A20-B144-45A9-9229-7107B026C0EC}" sibTransId="{3F37D414-417A-4BED-BEB1-A571C3B32D58}"/>
    <dgm:cxn modelId="{27CD0E1B-CCA8-4210-A2BF-9CA0FF04B24F}" type="presOf" srcId="{33841124-7C38-4F37-879F-BC3B4C1E245C}" destId="{EEAD101B-7023-4C7E-B7DE-AFF8E0C56658}" srcOrd="0" destOrd="0" presId="urn:microsoft.com/office/officeart/2005/8/layout/radial1"/>
    <dgm:cxn modelId="{5F08640D-2A33-4B2C-890F-6E94BBB386DC}" srcId="{33841124-7C38-4F37-879F-BC3B4C1E245C}" destId="{F8B1DBEC-10F1-44B4-97D1-F33FE0381ED4}" srcOrd="1" destOrd="0" parTransId="{F9476AEE-C3B3-4B1E-B262-6FBC7EF161EF}" sibTransId="{0C82D0E6-1D16-45F9-BFF2-2771D180304E}"/>
    <dgm:cxn modelId="{13AB24FC-7B6C-4EF7-A76D-659C644738BC}" type="presOf" srcId="{7A68B9A6-E958-45D9-BC78-AE373A766FED}" destId="{C550CAA3-15E1-4475-A39D-E133160E6DBE}" srcOrd="1" destOrd="0" presId="urn:microsoft.com/office/officeart/2005/8/layout/radial1"/>
    <dgm:cxn modelId="{C87D757B-143F-42B7-95B0-B31C09F7B092}" type="presOf" srcId="{F9476AEE-C3B3-4B1E-B262-6FBC7EF161EF}" destId="{8AD0C37D-E27D-4AEF-915C-55ABF76A9162}" srcOrd="1" destOrd="0" presId="urn:microsoft.com/office/officeart/2005/8/layout/radial1"/>
    <dgm:cxn modelId="{818C20C8-2A87-4134-8E01-83468FFA6AE5}" srcId="{33841124-7C38-4F37-879F-BC3B4C1E245C}" destId="{76ACF624-F253-4E80-BEAA-1633FDFDAEDF}" srcOrd="2" destOrd="0" parTransId="{7A68B9A6-E958-45D9-BC78-AE373A766FED}" sibTransId="{9B699387-215E-439F-9423-AB756E1F06FF}"/>
    <dgm:cxn modelId="{BB884528-CF8C-42F4-B1E7-7276291CDB18}" type="presOf" srcId="{FAF26A5A-0BED-4C2F-A607-A3C71C7C9DD8}" destId="{11CF11FF-94E5-4E65-9846-50B7400D4D11}" srcOrd="0" destOrd="0" presId="urn:microsoft.com/office/officeart/2005/8/layout/radial1"/>
    <dgm:cxn modelId="{50291E52-3288-49BF-B16A-9A185CCA0575}" type="presOf" srcId="{F9476AEE-C3B3-4B1E-B262-6FBC7EF161EF}" destId="{498F32C9-58A7-45A9-95C4-D4C82DBC7FD2}" srcOrd="0" destOrd="0" presId="urn:microsoft.com/office/officeart/2005/8/layout/radial1"/>
    <dgm:cxn modelId="{1A64A0BA-78A8-4D21-8066-5A15A7EB33E8}" type="presOf" srcId="{B954F6E2-68CA-4F3D-BD23-192A15D449B1}" destId="{A3378ADE-6E9C-43F7-BA97-47F6934CC2F7}" srcOrd="0" destOrd="0" presId="urn:microsoft.com/office/officeart/2005/8/layout/radial1"/>
    <dgm:cxn modelId="{68B98682-3FEC-43DE-BD2C-33F7E2E5168D}" type="presOf" srcId="{F8B1DBEC-10F1-44B4-97D1-F33FE0381ED4}" destId="{920DB598-6525-49BE-A2C4-A0D1FF6C903D}" srcOrd="0" destOrd="0" presId="urn:microsoft.com/office/officeart/2005/8/layout/radial1"/>
    <dgm:cxn modelId="{F801A107-4548-4F7E-B314-34E5517F6D00}" srcId="{33841124-7C38-4F37-879F-BC3B4C1E245C}" destId="{B954F6E2-68CA-4F3D-BD23-192A15D449B1}" srcOrd="0" destOrd="0" parTransId="{F68F2BDD-7249-4F7D-A107-C87CF8EC6B1E}" sibTransId="{6897EFFF-DCD5-439F-A5B5-95AFF6E509AA}"/>
    <dgm:cxn modelId="{1A7C0550-84B3-433F-8EB4-B8C57007209B}" type="presOf" srcId="{FA3164F5-9DFA-448B-9AD7-FCDEC08D35FA}" destId="{5E456A71-D838-4389-8B4D-B0D6F2BFFF58}" srcOrd="1" destOrd="0" presId="urn:microsoft.com/office/officeart/2005/8/layout/radial1"/>
    <dgm:cxn modelId="{C154812D-116A-40E7-964B-B23B4E846431}" type="presOf" srcId="{76ACF624-F253-4E80-BEAA-1633FDFDAEDF}" destId="{05DDC574-3C6E-4F12-A3D5-DCA7B4A7713F}" srcOrd="0" destOrd="0" presId="urn:microsoft.com/office/officeart/2005/8/layout/radial1"/>
    <dgm:cxn modelId="{6AF68FE3-3F12-420D-BBD9-1A4B800ED32A}" type="presOf" srcId="{FA3164F5-9DFA-448B-9AD7-FCDEC08D35FA}" destId="{9FCCE6A2-01CF-4180-B508-1870F577279C}" srcOrd="0" destOrd="0" presId="urn:microsoft.com/office/officeart/2005/8/layout/radial1"/>
    <dgm:cxn modelId="{FEF7434D-9134-4F02-9FD0-F047D236AD53}" type="presOf" srcId="{F68F2BDD-7249-4F7D-A107-C87CF8EC6B1E}" destId="{75A28DB8-C974-475C-AB9D-20B5AEE1CE5F}" srcOrd="0" destOrd="0" presId="urn:microsoft.com/office/officeart/2005/8/layout/radial1"/>
    <dgm:cxn modelId="{0FE256A1-87B7-486D-B6E5-8BE434EB1DA8}" type="presOf" srcId="{F68F2BDD-7249-4F7D-A107-C87CF8EC6B1E}" destId="{2775FCAF-A20D-4EC7-8B45-DA779207A9FB}" srcOrd="1" destOrd="0" presId="urn:microsoft.com/office/officeart/2005/8/layout/radial1"/>
    <dgm:cxn modelId="{D2D83CC1-FE0F-45E9-BB40-B3ECA3FB2ACD}" type="presParOf" srcId="{C168D476-C345-43C8-9464-A317C5A0384A}" destId="{EEAD101B-7023-4C7E-B7DE-AFF8E0C56658}" srcOrd="0" destOrd="0" presId="urn:microsoft.com/office/officeart/2005/8/layout/radial1"/>
    <dgm:cxn modelId="{67290FD3-067C-4870-B75B-074A424ABAB2}" type="presParOf" srcId="{C168D476-C345-43C8-9464-A317C5A0384A}" destId="{75A28DB8-C974-475C-AB9D-20B5AEE1CE5F}" srcOrd="1" destOrd="0" presId="urn:microsoft.com/office/officeart/2005/8/layout/radial1"/>
    <dgm:cxn modelId="{A5F06F09-E0C8-4960-BB80-6701A324E8E5}" type="presParOf" srcId="{75A28DB8-C974-475C-AB9D-20B5AEE1CE5F}" destId="{2775FCAF-A20D-4EC7-8B45-DA779207A9FB}" srcOrd="0" destOrd="0" presId="urn:microsoft.com/office/officeart/2005/8/layout/radial1"/>
    <dgm:cxn modelId="{7F290195-D14A-4B57-AE8A-5373FFA9AE17}" type="presParOf" srcId="{C168D476-C345-43C8-9464-A317C5A0384A}" destId="{A3378ADE-6E9C-43F7-BA97-47F6934CC2F7}" srcOrd="2" destOrd="0" presId="urn:microsoft.com/office/officeart/2005/8/layout/radial1"/>
    <dgm:cxn modelId="{815FECE8-B6AE-4DCD-BD5C-2CE5068BFF24}" type="presParOf" srcId="{C168D476-C345-43C8-9464-A317C5A0384A}" destId="{498F32C9-58A7-45A9-95C4-D4C82DBC7FD2}" srcOrd="3" destOrd="0" presId="urn:microsoft.com/office/officeart/2005/8/layout/radial1"/>
    <dgm:cxn modelId="{14E7FD2A-35F7-44B1-B778-9B7EC7D50756}" type="presParOf" srcId="{498F32C9-58A7-45A9-95C4-D4C82DBC7FD2}" destId="{8AD0C37D-E27D-4AEF-915C-55ABF76A9162}" srcOrd="0" destOrd="0" presId="urn:microsoft.com/office/officeart/2005/8/layout/radial1"/>
    <dgm:cxn modelId="{63C033F3-5C6A-4A33-8714-EC17BC235789}" type="presParOf" srcId="{C168D476-C345-43C8-9464-A317C5A0384A}" destId="{920DB598-6525-49BE-A2C4-A0D1FF6C903D}" srcOrd="4" destOrd="0" presId="urn:microsoft.com/office/officeart/2005/8/layout/radial1"/>
    <dgm:cxn modelId="{F2A250B0-879B-4141-8D9F-993C249647CF}" type="presParOf" srcId="{C168D476-C345-43C8-9464-A317C5A0384A}" destId="{2FC3EA3D-05DA-461E-8CFF-E3849416BF2D}" srcOrd="5" destOrd="0" presId="urn:microsoft.com/office/officeart/2005/8/layout/radial1"/>
    <dgm:cxn modelId="{8C5956E8-11EC-4BDD-8292-7DC6EBE3C616}" type="presParOf" srcId="{2FC3EA3D-05DA-461E-8CFF-E3849416BF2D}" destId="{C550CAA3-15E1-4475-A39D-E133160E6DBE}" srcOrd="0" destOrd="0" presId="urn:microsoft.com/office/officeart/2005/8/layout/radial1"/>
    <dgm:cxn modelId="{4B81A176-414E-49E8-8E1A-A420624B0CDD}" type="presParOf" srcId="{C168D476-C345-43C8-9464-A317C5A0384A}" destId="{05DDC574-3C6E-4F12-A3D5-DCA7B4A7713F}" srcOrd="6" destOrd="0" presId="urn:microsoft.com/office/officeart/2005/8/layout/radial1"/>
    <dgm:cxn modelId="{5D976323-0CAC-4ECB-B891-10AAE4FABE65}" type="presParOf" srcId="{C168D476-C345-43C8-9464-A317C5A0384A}" destId="{9FCCE6A2-01CF-4180-B508-1870F577279C}" srcOrd="7" destOrd="0" presId="urn:microsoft.com/office/officeart/2005/8/layout/radial1"/>
    <dgm:cxn modelId="{78E8B8FB-CAE6-4244-ACE5-3AB15D3CB1E8}" type="presParOf" srcId="{9FCCE6A2-01CF-4180-B508-1870F577279C}" destId="{5E456A71-D838-4389-8B4D-B0D6F2BFFF58}" srcOrd="0" destOrd="0" presId="urn:microsoft.com/office/officeart/2005/8/layout/radial1"/>
    <dgm:cxn modelId="{DCABCA96-E6AE-4145-96DE-1C8CF95D5B34}" type="presParOf" srcId="{C168D476-C345-43C8-9464-A317C5A0384A}" destId="{11CF11FF-94E5-4E65-9846-50B7400D4D11}" srcOrd="8" destOrd="0" presId="urn:microsoft.com/office/officeart/2005/8/layout/radial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0E596-A0CA-4876-A14C-FAE610D12CAE}" type="datetimeFigureOut">
              <a:rPr lang="es-ES" smtClean="0"/>
              <a:pPr/>
              <a:t>27/11/2009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438FC-EC58-45E5-B1C9-AC4047B0C4A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0E596-A0CA-4876-A14C-FAE610D12CAE}" type="datetimeFigureOut">
              <a:rPr lang="es-ES" smtClean="0"/>
              <a:pPr/>
              <a:t>27/11/2009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438FC-EC58-45E5-B1C9-AC4047B0C4A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0E596-A0CA-4876-A14C-FAE610D12CAE}" type="datetimeFigureOut">
              <a:rPr lang="es-ES" smtClean="0"/>
              <a:pPr/>
              <a:t>27/11/2009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438FC-EC58-45E5-B1C9-AC4047B0C4A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0E596-A0CA-4876-A14C-FAE610D12CAE}" type="datetimeFigureOut">
              <a:rPr lang="es-ES" smtClean="0"/>
              <a:pPr/>
              <a:t>27/11/2009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438FC-EC58-45E5-B1C9-AC4047B0C4A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0E596-A0CA-4876-A14C-FAE610D12CAE}" type="datetimeFigureOut">
              <a:rPr lang="es-ES" smtClean="0"/>
              <a:pPr/>
              <a:t>27/11/2009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438FC-EC58-45E5-B1C9-AC4047B0C4A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0E596-A0CA-4876-A14C-FAE610D12CAE}" type="datetimeFigureOut">
              <a:rPr lang="es-ES" smtClean="0"/>
              <a:pPr/>
              <a:t>27/11/2009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438FC-EC58-45E5-B1C9-AC4047B0C4A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0E596-A0CA-4876-A14C-FAE610D12CAE}" type="datetimeFigureOut">
              <a:rPr lang="es-ES" smtClean="0"/>
              <a:pPr/>
              <a:t>27/11/2009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438FC-EC58-45E5-B1C9-AC4047B0C4A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0E596-A0CA-4876-A14C-FAE610D12CAE}" type="datetimeFigureOut">
              <a:rPr lang="es-ES" smtClean="0"/>
              <a:pPr/>
              <a:t>27/11/2009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438FC-EC58-45E5-B1C9-AC4047B0C4A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0E596-A0CA-4876-A14C-FAE610D12CAE}" type="datetimeFigureOut">
              <a:rPr lang="es-ES" smtClean="0"/>
              <a:pPr/>
              <a:t>27/11/2009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438FC-EC58-45E5-B1C9-AC4047B0C4A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0E596-A0CA-4876-A14C-FAE610D12CAE}" type="datetimeFigureOut">
              <a:rPr lang="es-ES" smtClean="0"/>
              <a:pPr/>
              <a:t>27/11/2009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438FC-EC58-45E5-B1C9-AC4047B0C4A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0E596-A0CA-4876-A14C-FAE610D12CAE}" type="datetimeFigureOut">
              <a:rPr lang="es-ES" smtClean="0"/>
              <a:pPr/>
              <a:t>27/11/2009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438FC-EC58-45E5-B1C9-AC4047B0C4A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0E596-A0CA-4876-A14C-FAE610D12CAE}" type="datetimeFigureOut">
              <a:rPr lang="es-ES" smtClean="0"/>
              <a:pPr/>
              <a:t>27/11/2009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438FC-EC58-45E5-B1C9-AC4047B0C4A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99600" y="1081686"/>
            <a:ext cx="7772400" cy="1561496"/>
          </a:xfrm>
        </p:spPr>
        <p:txBody>
          <a:bodyPr>
            <a:normAutofit fontScale="90000"/>
          </a:bodyPr>
          <a:lstStyle/>
          <a:p>
            <a:r>
              <a:rPr lang="es-MX" dirty="0" smtClean="0">
                <a:latin typeface="Arial" pitchFamily="34" charset="0"/>
              </a:rPr>
              <a:t>Relación entre la Tecnología Educacional y el enfoque de sistemas</a:t>
            </a:r>
            <a:endParaRPr lang="es-ES" dirty="0">
              <a:latin typeface="Arial" pitchFamily="34" charset="0"/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428728" y="2928934"/>
            <a:ext cx="6400800" cy="2786082"/>
          </a:xfrm>
        </p:spPr>
        <p:txBody>
          <a:bodyPr/>
          <a:lstStyle/>
          <a:p>
            <a:pPr algn="just">
              <a:buFont typeface="Arial" pitchFamily="34" charset="0"/>
              <a:buChar char="•"/>
            </a:pPr>
            <a:r>
              <a:rPr lang="es-MX" dirty="0" smtClean="0">
                <a:solidFill>
                  <a:schemeClr val="tx1"/>
                </a:solidFill>
                <a:latin typeface="Arial" pitchFamily="34" charset="0"/>
              </a:rPr>
              <a:t>Permite a los educadores caracterizar, describir y representar las escuelas como sistemas</a:t>
            </a:r>
            <a:endParaRPr lang="es-ES" dirty="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Tecnología Educativa</a:t>
            </a:r>
            <a:endParaRPr lang="es-ES" dirty="0"/>
          </a:p>
        </p:txBody>
      </p:sp>
      <p:sp>
        <p:nvSpPr>
          <p:cNvPr id="4" name="3 Subtítul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None/>
            </a:pPr>
            <a:r>
              <a:rPr lang="es-MX" dirty="0" smtClean="0"/>
              <a:t>	</a:t>
            </a:r>
          </a:p>
          <a:p>
            <a:pPr marL="514350" indent="-514350" algn="just">
              <a:buNone/>
            </a:pPr>
            <a:endParaRPr lang="es-ES" dirty="0"/>
          </a:p>
        </p:txBody>
      </p:sp>
      <p:pic>
        <p:nvPicPr>
          <p:cNvPr id="1029" name="Picture 5" descr="C:\Archivos de programa\Microsoft Office\MEDIA\CAGCAT10\j0299125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2713" y="2627313"/>
            <a:ext cx="1100137" cy="1516067"/>
          </a:xfrm>
          <a:prstGeom prst="rect">
            <a:avLst/>
          </a:prstGeom>
          <a:noFill/>
        </p:spPr>
      </p:pic>
      <p:sp>
        <p:nvSpPr>
          <p:cNvPr id="8" name="7 CuadroTexto"/>
          <p:cNvSpPr txBox="1"/>
          <p:nvPr/>
        </p:nvSpPr>
        <p:spPr>
          <a:xfrm>
            <a:off x="6429388" y="2357430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PROFESOR</a:t>
            </a:r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4000496" y="5000636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MATERIA</a:t>
            </a:r>
            <a:endParaRPr lang="es-E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6643702" y="4143380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ESTUDIANTE</a:t>
            </a:r>
            <a:endParaRPr lang="es-E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785786" y="4143380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INSTITUCIÓN</a:t>
            </a:r>
            <a:endParaRPr lang="es-E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785786" y="2428868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TECNOLOGÍA</a:t>
            </a:r>
            <a:endParaRPr lang="es-ES" dirty="0"/>
          </a:p>
        </p:txBody>
      </p:sp>
      <p:cxnSp>
        <p:nvCxnSpPr>
          <p:cNvPr id="15" name="14 Conector recto de flecha"/>
          <p:cNvCxnSpPr>
            <a:stCxn id="13" idx="3"/>
          </p:cNvCxnSpPr>
          <p:nvPr/>
        </p:nvCxnSpPr>
        <p:spPr>
          <a:xfrm>
            <a:off x="2643174" y="2613534"/>
            <a:ext cx="1143008" cy="6725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 de flecha"/>
          <p:cNvCxnSpPr>
            <a:stCxn id="12" idx="3"/>
          </p:cNvCxnSpPr>
          <p:nvPr/>
        </p:nvCxnSpPr>
        <p:spPr>
          <a:xfrm flipV="1">
            <a:off x="2714612" y="3929066"/>
            <a:ext cx="1214446" cy="3989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>
            <a:stCxn id="9" idx="0"/>
          </p:cNvCxnSpPr>
          <p:nvPr/>
        </p:nvCxnSpPr>
        <p:spPr>
          <a:xfrm rot="16200000" flipV="1">
            <a:off x="4304108" y="4625586"/>
            <a:ext cx="714380" cy="3571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 de flecha"/>
          <p:cNvCxnSpPr>
            <a:stCxn id="8" idx="1"/>
          </p:cNvCxnSpPr>
          <p:nvPr/>
        </p:nvCxnSpPr>
        <p:spPr>
          <a:xfrm rot="10800000" flipV="1">
            <a:off x="5143504" y="2542096"/>
            <a:ext cx="1285884" cy="8869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 de flecha"/>
          <p:cNvCxnSpPr/>
          <p:nvPr/>
        </p:nvCxnSpPr>
        <p:spPr>
          <a:xfrm rot="10800000">
            <a:off x="5214942" y="3929066"/>
            <a:ext cx="1285884" cy="42862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ctrTitle"/>
          </p:nvPr>
        </p:nvSpPr>
        <p:spPr>
          <a:xfrm>
            <a:off x="642910" y="785794"/>
            <a:ext cx="7772400" cy="1470025"/>
          </a:xfrm>
        </p:spPr>
        <p:txBody>
          <a:bodyPr/>
          <a:lstStyle/>
          <a:p>
            <a:r>
              <a:rPr lang="es-MX" dirty="0" smtClean="0"/>
              <a:t>Profesor</a:t>
            </a:r>
            <a:endParaRPr lang="es-ES" dirty="0"/>
          </a:p>
        </p:txBody>
      </p:sp>
      <p:sp>
        <p:nvSpPr>
          <p:cNvPr id="4" name="3 Subtítulo"/>
          <p:cNvSpPr>
            <a:spLocks noGrp="1"/>
          </p:cNvSpPr>
          <p:nvPr>
            <p:ph type="subTitle" idx="1"/>
          </p:nvPr>
        </p:nvSpPr>
        <p:spPr>
          <a:xfrm>
            <a:off x="1357290" y="2786058"/>
            <a:ext cx="6400800" cy="1752600"/>
          </a:xfrm>
        </p:spPr>
        <p:txBody>
          <a:bodyPr>
            <a:normAutofit/>
          </a:bodyPr>
          <a:lstStyle/>
          <a:p>
            <a:pPr marL="514350" indent="-514350" algn="just">
              <a:buNone/>
            </a:pPr>
            <a:r>
              <a:rPr lang="es-MX" dirty="0" smtClean="0"/>
              <a:t>	¿Cómo se enseña y cómo se aprende?</a:t>
            </a:r>
          </a:p>
          <a:p>
            <a:pPr marL="514350" indent="-514350">
              <a:buNone/>
            </a:pPr>
            <a:r>
              <a:rPr lang="es-MX" dirty="0" smtClean="0"/>
              <a:t>(modelo enseñanza aprendizaje)	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Análisis del profesor</a:t>
            </a:r>
            <a:br>
              <a:rPr lang="es-MX" dirty="0" smtClean="0"/>
            </a:br>
            <a:endParaRPr lang="es-ES" dirty="0"/>
          </a:p>
        </p:txBody>
      </p:sp>
      <p:sp>
        <p:nvSpPr>
          <p:cNvPr id="4" name="3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s-MX" dirty="0" smtClean="0"/>
              <a:t>( Teorías del aprendizaje)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ctrTitle"/>
          </p:nvPr>
        </p:nvSpPr>
        <p:spPr>
          <a:xfrm>
            <a:off x="642910" y="785794"/>
            <a:ext cx="7772400" cy="1470025"/>
          </a:xfrm>
        </p:spPr>
        <p:txBody>
          <a:bodyPr/>
          <a:lstStyle/>
          <a:p>
            <a:r>
              <a:rPr lang="es-MX" dirty="0" smtClean="0"/>
              <a:t>Epistemología</a:t>
            </a:r>
            <a:endParaRPr lang="es-ES" dirty="0"/>
          </a:p>
        </p:txBody>
      </p:sp>
      <p:sp>
        <p:nvSpPr>
          <p:cNvPr id="4" name="3 Subtítulo"/>
          <p:cNvSpPr>
            <a:spLocks noGrp="1"/>
          </p:cNvSpPr>
          <p:nvPr>
            <p:ph type="subTitle" idx="1"/>
          </p:nvPr>
        </p:nvSpPr>
        <p:spPr>
          <a:xfrm>
            <a:off x="1357290" y="2786058"/>
            <a:ext cx="6400800" cy="1752600"/>
          </a:xfrm>
        </p:spPr>
        <p:txBody>
          <a:bodyPr>
            <a:normAutofit fontScale="92500" lnSpcReduction="10000"/>
          </a:bodyPr>
          <a:lstStyle/>
          <a:p>
            <a:pPr marL="514350" indent="-514350" algn="just">
              <a:buNone/>
            </a:pPr>
            <a:r>
              <a:rPr lang="es-MX" dirty="0" smtClean="0"/>
              <a:t>	Es la rama de la filosofía que estudia la naturaleza del conocimiento, sus puestos y fundamentos, su extensión y validez.	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ctrTitle"/>
          </p:nvPr>
        </p:nvSpPr>
        <p:spPr>
          <a:xfrm>
            <a:off x="642910" y="785794"/>
            <a:ext cx="7772400" cy="1470025"/>
          </a:xfrm>
        </p:spPr>
        <p:txBody>
          <a:bodyPr/>
          <a:lstStyle/>
          <a:p>
            <a:r>
              <a:rPr lang="es-MX" dirty="0" smtClean="0"/>
              <a:t>Epistemología</a:t>
            </a:r>
            <a:endParaRPr lang="es-ES" dirty="0"/>
          </a:p>
        </p:txBody>
      </p:sp>
      <p:sp>
        <p:nvSpPr>
          <p:cNvPr id="4" name="3 Subtítulo"/>
          <p:cNvSpPr>
            <a:spLocks noGrp="1"/>
          </p:cNvSpPr>
          <p:nvPr>
            <p:ph type="subTitle" idx="1"/>
          </p:nvPr>
        </p:nvSpPr>
        <p:spPr>
          <a:xfrm>
            <a:off x="1357290" y="2786058"/>
            <a:ext cx="6400800" cy="1752600"/>
          </a:xfrm>
        </p:spPr>
        <p:txBody>
          <a:bodyPr>
            <a:normAutofit fontScale="92500" lnSpcReduction="10000"/>
          </a:bodyPr>
          <a:lstStyle/>
          <a:p>
            <a:pPr marL="514350" indent="-514350" algn="just">
              <a:buNone/>
            </a:pPr>
            <a:r>
              <a:rPr lang="es-MX" dirty="0" smtClean="0"/>
              <a:t>	Existen dos extremos opuestos en cuanto a la naturaleza del conocimiento: el </a:t>
            </a:r>
            <a:r>
              <a:rPr lang="es-MX" i="1" dirty="0" smtClean="0"/>
              <a:t>objetivismo</a:t>
            </a:r>
            <a:r>
              <a:rPr lang="es-MX" dirty="0" smtClean="0"/>
              <a:t> y el </a:t>
            </a:r>
            <a:r>
              <a:rPr lang="es-MX" i="1" dirty="0" smtClean="0"/>
              <a:t>subjetivismo</a:t>
            </a:r>
            <a:r>
              <a:rPr lang="es-MX" dirty="0" smtClean="0"/>
              <a:t>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ctrTitle"/>
          </p:nvPr>
        </p:nvSpPr>
        <p:spPr>
          <a:xfrm>
            <a:off x="642910" y="785794"/>
            <a:ext cx="7772400" cy="1470025"/>
          </a:xfrm>
        </p:spPr>
        <p:txBody>
          <a:bodyPr/>
          <a:lstStyle/>
          <a:p>
            <a:r>
              <a:rPr lang="es-MX" dirty="0" smtClean="0"/>
              <a:t>Objetivismo</a:t>
            </a:r>
            <a:endParaRPr lang="es-ES" dirty="0"/>
          </a:p>
        </p:txBody>
      </p:sp>
      <p:sp>
        <p:nvSpPr>
          <p:cNvPr id="4" name="3 Subtítulo"/>
          <p:cNvSpPr>
            <a:spLocks noGrp="1"/>
          </p:cNvSpPr>
          <p:nvPr>
            <p:ph type="subTitle" idx="1"/>
          </p:nvPr>
        </p:nvSpPr>
        <p:spPr>
          <a:xfrm>
            <a:off x="1357290" y="2786058"/>
            <a:ext cx="6400800" cy="1752600"/>
          </a:xfrm>
        </p:spPr>
        <p:txBody>
          <a:bodyPr>
            <a:normAutofit fontScale="92500" lnSpcReduction="10000"/>
          </a:bodyPr>
          <a:lstStyle/>
          <a:p>
            <a:pPr marL="514350" indent="-514350" algn="just">
              <a:buNone/>
            </a:pPr>
            <a:r>
              <a:rPr lang="es-MX" dirty="0" smtClean="0"/>
              <a:t>	La realidad es objetiva, única y externa al sujeto ( al pensamiento o conciencia del estudiante, por ejemplo).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ctrTitle"/>
          </p:nvPr>
        </p:nvSpPr>
        <p:spPr>
          <a:xfrm>
            <a:off x="642910" y="785794"/>
            <a:ext cx="7772400" cy="1470025"/>
          </a:xfrm>
        </p:spPr>
        <p:txBody>
          <a:bodyPr/>
          <a:lstStyle/>
          <a:p>
            <a:r>
              <a:rPr lang="es-MX" dirty="0" smtClean="0"/>
              <a:t>Subjetivismo</a:t>
            </a:r>
            <a:endParaRPr lang="es-ES" dirty="0"/>
          </a:p>
        </p:txBody>
      </p:sp>
      <p:sp>
        <p:nvSpPr>
          <p:cNvPr id="4" name="3 Subtítulo"/>
          <p:cNvSpPr>
            <a:spLocks noGrp="1"/>
          </p:cNvSpPr>
          <p:nvPr>
            <p:ph type="subTitle" idx="1"/>
          </p:nvPr>
        </p:nvSpPr>
        <p:spPr>
          <a:xfrm>
            <a:off x="1357290" y="2786058"/>
            <a:ext cx="6400800" cy="1752600"/>
          </a:xfrm>
        </p:spPr>
        <p:txBody>
          <a:bodyPr>
            <a:normAutofit fontScale="92500" lnSpcReduction="10000"/>
          </a:bodyPr>
          <a:lstStyle/>
          <a:p>
            <a:pPr marL="514350" indent="-514350" algn="just">
              <a:buNone/>
            </a:pPr>
            <a:r>
              <a:rPr lang="es-MX" dirty="0" smtClean="0"/>
              <a:t>	El conocimiento ( y la verdad) depende de lo que los individuos poseen </a:t>
            </a:r>
            <a:r>
              <a:rPr lang="es-MX" i="1" dirty="0" smtClean="0"/>
              <a:t>a priori</a:t>
            </a:r>
            <a:r>
              <a:rPr lang="es-MX" dirty="0" smtClean="0"/>
              <a:t> al momento d la percepción.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ctrTitle"/>
          </p:nvPr>
        </p:nvSpPr>
        <p:spPr>
          <a:xfrm>
            <a:off x="642910" y="785794"/>
            <a:ext cx="7772400" cy="1470025"/>
          </a:xfrm>
        </p:spPr>
        <p:txBody>
          <a:bodyPr/>
          <a:lstStyle/>
          <a:p>
            <a:r>
              <a:rPr lang="es-MX" dirty="0" smtClean="0"/>
              <a:t>Subjetivismo</a:t>
            </a:r>
            <a:endParaRPr lang="es-ES" dirty="0"/>
          </a:p>
        </p:txBody>
      </p:sp>
      <p:sp>
        <p:nvSpPr>
          <p:cNvPr id="4" name="3 Subtítulo"/>
          <p:cNvSpPr>
            <a:spLocks noGrp="1"/>
          </p:cNvSpPr>
          <p:nvPr>
            <p:ph type="subTitle" idx="1"/>
          </p:nvPr>
        </p:nvSpPr>
        <p:spPr>
          <a:xfrm>
            <a:off x="1357290" y="2786058"/>
            <a:ext cx="6400800" cy="1752600"/>
          </a:xfrm>
        </p:spPr>
        <p:txBody>
          <a:bodyPr>
            <a:normAutofit fontScale="92500"/>
          </a:bodyPr>
          <a:lstStyle/>
          <a:p>
            <a:pPr marL="514350" indent="-514350" algn="just">
              <a:buNone/>
            </a:pPr>
            <a:r>
              <a:rPr lang="es-MX" dirty="0" smtClean="0"/>
              <a:t>	La realidad es subjetiva, es decir, se encuentra sujeta a la conciencia y la experiencia del sujeto.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ctrTitle"/>
          </p:nvPr>
        </p:nvSpPr>
        <p:spPr>
          <a:xfrm>
            <a:off x="642910" y="785794"/>
            <a:ext cx="7772400" cy="1470025"/>
          </a:xfrm>
        </p:spPr>
        <p:txBody>
          <a:bodyPr/>
          <a:lstStyle/>
          <a:p>
            <a:r>
              <a:rPr lang="es-MX" dirty="0" smtClean="0"/>
              <a:t>Ecléctico</a:t>
            </a:r>
            <a:endParaRPr lang="es-ES" dirty="0"/>
          </a:p>
        </p:txBody>
      </p:sp>
      <p:sp>
        <p:nvSpPr>
          <p:cNvPr id="4" name="3 Subtítulo"/>
          <p:cNvSpPr>
            <a:spLocks noGrp="1"/>
          </p:cNvSpPr>
          <p:nvPr>
            <p:ph type="subTitle" idx="1"/>
          </p:nvPr>
        </p:nvSpPr>
        <p:spPr>
          <a:xfrm>
            <a:off x="1357290" y="2786058"/>
            <a:ext cx="6400800" cy="1752600"/>
          </a:xfrm>
        </p:spPr>
        <p:txBody>
          <a:bodyPr>
            <a:normAutofit/>
          </a:bodyPr>
          <a:lstStyle/>
          <a:p>
            <a:pPr marL="514350" indent="-514350" algn="just">
              <a:buNone/>
            </a:pPr>
            <a:r>
              <a:rPr lang="es-MX" dirty="0" smtClean="0"/>
              <a:t>Propone mezclar ambos enfoques.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ctrTitle"/>
          </p:nvPr>
        </p:nvSpPr>
        <p:spPr>
          <a:xfrm>
            <a:off x="642910" y="785794"/>
            <a:ext cx="7772400" cy="1470025"/>
          </a:xfrm>
        </p:spPr>
        <p:txBody>
          <a:bodyPr/>
          <a:lstStyle/>
          <a:p>
            <a:r>
              <a:rPr lang="es-MX" dirty="0" smtClean="0"/>
              <a:t>Ortodoxo</a:t>
            </a:r>
            <a:endParaRPr lang="es-ES" dirty="0"/>
          </a:p>
        </p:txBody>
      </p:sp>
      <p:sp>
        <p:nvSpPr>
          <p:cNvPr id="4" name="3 Subtítulo"/>
          <p:cNvSpPr>
            <a:spLocks noGrp="1"/>
          </p:cNvSpPr>
          <p:nvPr>
            <p:ph type="subTitle" idx="1"/>
          </p:nvPr>
        </p:nvSpPr>
        <p:spPr>
          <a:xfrm>
            <a:off x="1357290" y="2786058"/>
            <a:ext cx="6400800" cy="1752600"/>
          </a:xfrm>
        </p:spPr>
        <p:txBody>
          <a:bodyPr>
            <a:normAutofit/>
          </a:bodyPr>
          <a:lstStyle/>
          <a:p>
            <a:pPr marL="514350" indent="-514350" algn="just">
              <a:buNone/>
            </a:pPr>
            <a:r>
              <a:rPr lang="es-MX" dirty="0" smtClean="0"/>
              <a:t>Aboga por usar una epistemología de manera “pura”.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99600" y="1081686"/>
            <a:ext cx="7772400" cy="1561496"/>
          </a:xfrm>
        </p:spPr>
        <p:txBody>
          <a:bodyPr>
            <a:normAutofit fontScale="90000"/>
          </a:bodyPr>
          <a:lstStyle/>
          <a:p>
            <a:r>
              <a:rPr lang="es-MX" dirty="0" smtClean="0">
                <a:latin typeface="Arial" pitchFamily="34" charset="0"/>
              </a:rPr>
              <a:t>Relación entre la Tecnología Educacional y el enfoque de sistemas</a:t>
            </a:r>
            <a:endParaRPr lang="es-ES" dirty="0">
              <a:latin typeface="Arial" pitchFamily="34" charset="0"/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428728" y="2928934"/>
            <a:ext cx="6400800" cy="2786082"/>
          </a:xfrm>
        </p:spPr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s-MX" dirty="0" smtClean="0">
                <a:solidFill>
                  <a:schemeClr val="tx1"/>
                </a:solidFill>
                <a:latin typeface="Arial" pitchFamily="34" charset="0"/>
              </a:rPr>
              <a:t>Utilizar las técnicas ( o procedimientos, destrezas y conjuntos de información) que sean sistemáticas, científicas y objetivas, ordenadas de manera</a:t>
            </a:r>
            <a:endParaRPr lang="es-ES" dirty="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ctrTitle"/>
          </p:nvPr>
        </p:nvSpPr>
        <p:spPr>
          <a:xfrm>
            <a:off x="642910" y="785794"/>
            <a:ext cx="7772400" cy="1470025"/>
          </a:xfrm>
        </p:spPr>
        <p:txBody>
          <a:bodyPr/>
          <a:lstStyle/>
          <a:p>
            <a:r>
              <a:rPr lang="es-MX" dirty="0" smtClean="0"/>
              <a:t>Epistemología Personal</a:t>
            </a:r>
            <a:endParaRPr lang="es-ES" dirty="0"/>
          </a:p>
        </p:txBody>
      </p:sp>
      <p:sp>
        <p:nvSpPr>
          <p:cNvPr id="4" name="3 Subtítulo"/>
          <p:cNvSpPr>
            <a:spLocks noGrp="1"/>
          </p:cNvSpPr>
          <p:nvPr>
            <p:ph type="subTitle" idx="1"/>
          </p:nvPr>
        </p:nvSpPr>
        <p:spPr>
          <a:xfrm>
            <a:off x="1357290" y="2786058"/>
            <a:ext cx="6400800" cy="1752600"/>
          </a:xfrm>
        </p:spPr>
        <p:txBody>
          <a:bodyPr>
            <a:normAutofit/>
          </a:bodyPr>
          <a:lstStyle/>
          <a:p>
            <a:pPr marL="514350" indent="-514350" algn="just">
              <a:buNone/>
            </a:pPr>
            <a:r>
              <a:rPr lang="es-MX" dirty="0" smtClean="0"/>
              <a:t>	Determina la perspectiva que el profesor tiene sobre la enseñanza.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ctrTitle"/>
          </p:nvPr>
        </p:nvSpPr>
        <p:spPr>
          <a:xfrm>
            <a:off x="642910" y="785794"/>
            <a:ext cx="7772400" cy="1470025"/>
          </a:xfrm>
        </p:spPr>
        <p:txBody>
          <a:bodyPr>
            <a:normAutofit/>
          </a:bodyPr>
          <a:lstStyle/>
          <a:p>
            <a:r>
              <a:rPr lang="es-MX" dirty="0" smtClean="0"/>
              <a:t>Teorías del aprendizaje</a:t>
            </a:r>
            <a:endParaRPr lang="es-ES" dirty="0"/>
          </a:p>
        </p:txBody>
      </p:sp>
      <p:sp>
        <p:nvSpPr>
          <p:cNvPr id="4" name="3 Subtítulo"/>
          <p:cNvSpPr>
            <a:spLocks noGrp="1"/>
          </p:cNvSpPr>
          <p:nvPr>
            <p:ph type="subTitle" idx="1"/>
          </p:nvPr>
        </p:nvSpPr>
        <p:spPr>
          <a:xfrm>
            <a:off x="1357290" y="2786058"/>
            <a:ext cx="6400800" cy="1752600"/>
          </a:xfrm>
        </p:spPr>
        <p:txBody>
          <a:bodyPr>
            <a:normAutofit fontScale="85000" lnSpcReduction="10000"/>
          </a:bodyPr>
          <a:lstStyle/>
          <a:p>
            <a:pPr marL="514350" indent="-514350" algn="just">
              <a:buNone/>
            </a:pPr>
            <a:r>
              <a:rPr lang="es-MX" dirty="0" smtClean="0"/>
              <a:t>	Un punto de vista sobre lo que significa aprender. Es una explicación racional, coherente, científica y filosóficamente fundamentada acerca de lo que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ctrTitle"/>
          </p:nvPr>
        </p:nvSpPr>
        <p:spPr>
          <a:xfrm>
            <a:off x="642910" y="785794"/>
            <a:ext cx="7772400" cy="1470025"/>
          </a:xfrm>
        </p:spPr>
        <p:txBody>
          <a:bodyPr>
            <a:normAutofit/>
          </a:bodyPr>
          <a:lstStyle/>
          <a:p>
            <a:r>
              <a:rPr lang="es-MX" dirty="0" smtClean="0"/>
              <a:t>Teorías del aprendizaje</a:t>
            </a:r>
            <a:endParaRPr lang="es-ES" dirty="0"/>
          </a:p>
        </p:txBody>
      </p:sp>
      <p:sp>
        <p:nvSpPr>
          <p:cNvPr id="4" name="3 Subtítulo"/>
          <p:cNvSpPr>
            <a:spLocks noGrp="1"/>
          </p:cNvSpPr>
          <p:nvPr>
            <p:ph type="subTitle" idx="1"/>
          </p:nvPr>
        </p:nvSpPr>
        <p:spPr>
          <a:xfrm>
            <a:off x="1357290" y="2786058"/>
            <a:ext cx="6400800" cy="1752600"/>
          </a:xfrm>
        </p:spPr>
        <p:txBody>
          <a:bodyPr>
            <a:normAutofit/>
          </a:bodyPr>
          <a:lstStyle/>
          <a:p>
            <a:pPr marL="514350" indent="-514350" algn="just">
              <a:buNone/>
            </a:pPr>
            <a:r>
              <a:rPr lang="es-MX" dirty="0" smtClean="0"/>
              <a:t>	debe entenderse por aprendizaje, las condiciones en que se manifiesta éste y las formas que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ctrTitle"/>
          </p:nvPr>
        </p:nvSpPr>
        <p:spPr>
          <a:xfrm>
            <a:off x="642910" y="785794"/>
            <a:ext cx="7772400" cy="1470025"/>
          </a:xfrm>
        </p:spPr>
        <p:txBody>
          <a:bodyPr>
            <a:normAutofit/>
          </a:bodyPr>
          <a:lstStyle/>
          <a:p>
            <a:r>
              <a:rPr lang="es-MX" dirty="0" smtClean="0"/>
              <a:t>Teorías del aprendizaje</a:t>
            </a:r>
            <a:endParaRPr lang="es-ES" dirty="0"/>
          </a:p>
        </p:txBody>
      </p:sp>
      <p:sp>
        <p:nvSpPr>
          <p:cNvPr id="4" name="3 Subtítulo"/>
          <p:cNvSpPr>
            <a:spLocks noGrp="1"/>
          </p:cNvSpPr>
          <p:nvPr>
            <p:ph type="subTitle" idx="1"/>
          </p:nvPr>
        </p:nvSpPr>
        <p:spPr>
          <a:xfrm>
            <a:off x="1357290" y="2786058"/>
            <a:ext cx="6400800" cy="1752600"/>
          </a:xfrm>
        </p:spPr>
        <p:txBody>
          <a:bodyPr>
            <a:normAutofit/>
          </a:bodyPr>
          <a:lstStyle/>
          <a:p>
            <a:pPr marL="514350" indent="-514350" algn="just"/>
            <a:r>
              <a:rPr lang="es-MX" dirty="0" smtClean="0"/>
              <a:t>	adopta; esto es, en que consiste, como ocurre y a que da lugar el aprendizaje.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ctrTitle"/>
          </p:nvPr>
        </p:nvSpPr>
        <p:spPr>
          <a:xfrm>
            <a:off x="642910" y="785795"/>
            <a:ext cx="7772400" cy="928693"/>
          </a:xfrm>
        </p:spPr>
        <p:txBody>
          <a:bodyPr>
            <a:normAutofit/>
          </a:bodyPr>
          <a:lstStyle/>
          <a:p>
            <a:r>
              <a:rPr lang="es-MX" dirty="0" smtClean="0"/>
              <a:t>Teorías del aprendizaje</a:t>
            </a:r>
            <a:endParaRPr lang="es-ES" dirty="0"/>
          </a:p>
        </p:txBody>
      </p:sp>
      <p:sp>
        <p:nvSpPr>
          <p:cNvPr id="4" name="3 Subtítulo"/>
          <p:cNvSpPr>
            <a:spLocks noGrp="1"/>
          </p:cNvSpPr>
          <p:nvPr>
            <p:ph type="subTitle" idx="1"/>
          </p:nvPr>
        </p:nvSpPr>
        <p:spPr>
          <a:xfrm>
            <a:off x="1357290" y="2786058"/>
            <a:ext cx="6400800" cy="1752600"/>
          </a:xfrm>
        </p:spPr>
        <p:txBody>
          <a:bodyPr>
            <a:normAutofit/>
          </a:bodyPr>
          <a:lstStyle/>
          <a:p>
            <a:pPr marL="514350" indent="-514350" algn="just"/>
            <a:r>
              <a:rPr lang="es-MX" dirty="0" smtClean="0"/>
              <a:t>	</a:t>
            </a:r>
            <a:endParaRPr lang="es-ES" dirty="0"/>
          </a:p>
        </p:txBody>
      </p:sp>
      <p:graphicFrame>
        <p:nvGraphicFramePr>
          <p:cNvPr id="8" name="7 Diagrama"/>
          <p:cNvGraphicFramePr/>
          <p:nvPr/>
        </p:nvGraphicFramePr>
        <p:xfrm>
          <a:off x="1500166" y="192880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ctrTitle"/>
          </p:nvPr>
        </p:nvSpPr>
        <p:spPr>
          <a:xfrm>
            <a:off x="642910" y="785794"/>
            <a:ext cx="7772400" cy="1470025"/>
          </a:xfrm>
        </p:spPr>
        <p:txBody>
          <a:bodyPr>
            <a:normAutofit/>
          </a:bodyPr>
          <a:lstStyle/>
          <a:p>
            <a:r>
              <a:rPr lang="es-MX" dirty="0" smtClean="0"/>
              <a:t>Actividad Uno</a:t>
            </a:r>
            <a:r>
              <a:rPr lang="es-MX" smtClean="0"/>
              <a:t/>
            </a:r>
            <a:br>
              <a:rPr lang="es-MX" smtClean="0"/>
            </a:br>
            <a:r>
              <a:rPr lang="es-MX" smtClean="0"/>
              <a:t>(T</a:t>
            </a:r>
            <a:r>
              <a:rPr lang="es-MX" smtClean="0"/>
              <a:t>eorías </a:t>
            </a:r>
            <a:r>
              <a:rPr lang="es-MX" dirty="0" smtClean="0"/>
              <a:t>de aprendizaje)</a:t>
            </a:r>
            <a:endParaRPr lang="es-ES" dirty="0"/>
          </a:p>
        </p:txBody>
      </p:sp>
      <p:sp>
        <p:nvSpPr>
          <p:cNvPr id="4" name="3 Subtítulo"/>
          <p:cNvSpPr>
            <a:spLocks noGrp="1"/>
          </p:cNvSpPr>
          <p:nvPr>
            <p:ph type="subTitle" idx="1"/>
          </p:nvPr>
        </p:nvSpPr>
        <p:spPr>
          <a:xfrm>
            <a:off x="1357290" y="2786058"/>
            <a:ext cx="6400800" cy="2928958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s-MX" dirty="0" smtClean="0"/>
              <a:t>Conductismo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MX" dirty="0" err="1" smtClean="0"/>
              <a:t>Costructivismo</a:t>
            </a:r>
            <a:endParaRPr lang="es-MX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s-MX" dirty="0" err="1" smtClean="0"/>
              <a:t>Cognoscitivismo</a:t>
            </a:r>
            <a:r>
              <a:rPr lang="es-MX" dirty="0" smtClean="0"/>
              <a:t>						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ctrTitle"/>
          </p:nvPr>
        </p:nvSpPr>
        <p:spPr>
          <a:xfrm>
            <a:off x="642910" y="785794"/>
            <a:ext cx="7772400" cy="1470025"/>
          </a:xfrm>
        </p:spPr>
        <p:txBody>
          <a:bodyPr>
            <a:normAutofit/>
          </a:bodyPr>
          <a:lstStyle/>
          <a:p>
            <a:r>
              <a:rPr lang="es-MX" dirty="0" smtClean="0"/>
              <a:t>Conductismo</a:t>
            </a:r>
            <a:endParaRPr lang="es-ES" dirty="0"/>
          </a:p>
        </p:txBody>
      </p:sp>
      <p:sp>
        <p:nvSpPr>
          <p:cNvPr id="4" name="3 Subtítulo"/>
          <p:cNvSpPr>
            <a:spLocks noGrp="1"/>
          </p:cNvSpPr>
          <p:nvPr>
            <p:ph type="subTitle" idx="1"/>
          </p:nvPr>
        </p:nvSpPr>
        <p:spPr>
          <a:xfrm>
            <a:off x="1357290" y="2786058"/>
            <a:ext cx="6400800" cy="2928958"/>
          </a:xfrm>
        </p:spPr>
        <p:txBody>
          <a:bodyPr>
            <a:normAutofit/>
          </a:bodyPr>
          <a:lstStyle/>
          <a:p>
            <a:pPr marL="514350" indent="-514350" algn="just"/>
            <a:r>
              <a:rPr lang="es-MX" dirty="0" smtClean="0"/>
              <a:t>	</a:t>
            </a:r>
            <a:r>
              <a:rPr lang="es-MX" i="1" dirty="0" smtClean="0"/>
              <a:t>Aprendizaje</a:t>
            </a:r>
            <a:r>
              <a:rPr lang="es-MX" dirty="0" smtClean="0"/>
              <a:t>: es el cambio de conducta observable; el conocimiento es algo que existe de manera externa al estudiante ( </a:t>
            </a:r>
            <a:r>
              <a:rPr lang="es-MX" i="1" dirty="0" smtClean="0"/>
              <a:t>objetivista</a:t>
            </a:r>
            <a:r>
              <a:rPr lang="es-MX" dirty="0" smtClean="0"/>
              <a:t>).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ctrTitle"/>
          </p:nvPr>
        </p:nvSpPr>
        <p:spPr>
          <a:xfrm>
            <a:off x="642910" y="785794"/>
            <a:ext cx="7772400" cy="1470025"/>
          </a:xfrm>
        </p:spPr>
        <p:txBody>
          <a:bodyPr>
            <a:normAutofit/>
          </a:bodyPr>
          <a:lstStyle/>
          <a:p>
            <a:r>
              <a:rPr lang="es-MX" dirty="0" smtClean="0"/>
              <a:t>Conductismo</a:t>
            </a:r>
            <a:endParaRPr lang="es-ES" dirty="0"/>
          </a:p>
        </p:txBody>
      </p:sp>
      <p:sp>
        <p:nvSpPr>
          <p:cNvPr id="4" name="3 Subtítulo"/>
          <p:cNvSpPr>
            <a:spLocks noGrp="1"/>
          </p:cNvSpPr>
          <p:nvPr>
            <p:ph type="subTitle" idx="1"/>
          </p:nvPr>
        </p:nvSpPr>
        <p:spPr>
          <a:xfrm>
            <a:off x="1357290" y="2786058"/>
            <a:ext cx="6400800" cy="2928958"/>
          </a:xfrm>
        </p:spPr>
        <p:txBody>
          <a:bodyPr>
            <a:normAutofit/>
          </a:bodyPr>
          <a:lstStyle/>
          <a:p>
            <a:pPr marL="514350" indent="-514350" algn="just"/>
            <a:r>
              <a:rPr lang="es-MX" dirty="0" smtClean="0"/>
              <a:t>	</a:t>
            </a:r>
            <a:r>
              <a:rPr lang="es-MX" i="1" dirty="0" smtClean="0"/>
              <a:t>Aprendizaje</a:t>
            </a:r>
            <a:r>
              <a:rPr lang="es-MX" dirty="0" smtClean="0"/>
              <a:t>: es el cambio de conducta observable; el conocimiento es algo que existe de manera externa al estudiante ( </a:t>
            </a:r>
            <a:r>
              <a:rPr lang="es-MX" i="1" dirty="0" smtClean="0"/>
              <a:t>objetivista</a:t>
            </a:r>
            <a:r>
              <a:rPr lang="es-MX" dirty="0" smtClean="0"/>
              <a:t>).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99600" y="1081686"/>
            <a:ext cx="7772400" cy="1561496"/>
          </a:xfrm>
        </p:spPr>
        <p:txBody>
          <a:bodyPr>
            <a:normAutofit fontScale="90000"/>
          </a:bodyPr>
          <a:lstStyle/>
          <a:p>
            <a:r>
              <a:rPr lang="es-MX" dirty="0" smtClean="0">
                <a:latin typeface="Arial" pitchFamily="34" charset="0"/>
              </a:rPr>
              <a:t>Relación entre la Tecnología Educacional y el enfoque de sistemas</a:t>
            </a:r>
            <a:endParaRPr lang="es-ES" dirty="0">
              <a:latin typeface="Arial" pitchFamily="34" charset="0"/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428728" y="2928934"/>
            <a:ext cx="6400800" cy="2786082"/>
          </a:xfrm>
        </p:spPr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s-MX" dirty="0" smtClean="0">
                <a:solidFill>
                  <a:schemeClr val="tx1"/>
                </a:solidFill>
                <a:latin typeface="Arial" pitchFamily="34" charset="0"/>
              </a:rPr>
              <a:t>lógica para mejorar el desempeño y funcionamiento de las escuelas como sistemas</a:t>
            </a:r>
            <a:endParaRPr lang="es-ES" dirty="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99600" y="1081686"/>
            <a:ext cx="7772400" cy="1561496"/>
          </a:xfrm>
        </p:spPr>
        <p:txBody>
          <a:bodyPr>
            <a:normAutofit fontScale="90000"/>
          </a:bodyPr>
          <a:lstStyle/>
          <a:p>
            <a:r>
              <a:rPr lang="es-MX" dirty="0" smtClean="0">
                <a:latin typeface="Arial" pitchFamily="34" charset="0"/>
              </a:rPr>
              <a:t>Relación entre la Tecnología Educacional y el enfoque de sistemas</a:t>
            </a:r>
            <a:endParaRPr lang="es-ES" dirty="0">
              <a:latin typeface="Arial" pitchFamily="34" charset="0"/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428728" y="2928934"/>
            <a:ext cx="6400800" cy="2786082"/>
          </a:xfrm>
        </p:spPr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s-MX" dirty="0" smtClean="0">
                <a:solidFill>
                  <a:schemeClr val="tx1"/>
                </a:solidFill>
                <a:latin typeface="Arial" pitchFamily="34" charset="0"/>
              </a:rPr>
              <a:t>La tecnología educacional es el análisis, diseño, desarrollo, implantación y evaluación de cualquiera de los adelantos, dentro de una amplía gama, </a:t>
            </a:r>
            <a:endParaRPr lang="es-ES" dirty="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99600" y="1081686"/>
            <a:ext cx="7772400" cy="1561496"/>
          </a:xfrm>
        </p:spPr>
        <p:txBody>
          <a:bodyPr>
            <a:normAutofit fontScale="90000"/>
          </a:bodyPr>
          <a:lstStyle/>
          <a:p>
            <a:r>
              <a:rPr lang="es-MX" dirty="0" smtClean="0">
                <a:latin typeface="Arial" pitchFamily="34" charset="0"/>
              </a:rPr>
              <a:t>Relación entre la Tecnología Educacional y el enfoque de sistemas</a:t>
            </a:r>
            <a:endParaRPr lang="es-ES" dirty="0">
              <a:latin typeface="Arial" pitchFamily="34" charset="0"/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428728" y="2928934"/>
            <a:ext cx="6400800" cy="2786082"/>
          </a:xfrm>
        </p:spPr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s-MX" dirty="0" smtClean="0">
                <a:solidFill>
                  <a:schemeClr val="tx1"/>
                </a:solidFill>
                <a:latin typeface="Arial" pitchFamily="34" charset="0"/>
              </a:rPr>
              <a:t>Puestos en práctica en la escuela, de modo que permitan que esta logre sus objetivos.</a:t>
            </a:r>
            <a:endParaRPr lang="es-ES" dirty="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99600" y="1081686"/>
            <a:ext cx="7772400" cy="1561496"/>
          </a:xfrm>
        </p:spPr>
        <p:txBody>
          <a:bodyPr>
            <a:normAutofit/>
          </a:bodyPr>
          <a:lstStyle/>
          <a:p>
            <a:r>
              <a:rPr lang="es-MX" dirty="0" smtClean="0">
                <a:latin typeface="Arial" pitchFamily="34" charset="0"/>
              </a:rPr>
              <a:t>Ventajas del enfoque de sistemas</a:t>
            </a:r>
            <a:endParaRPr lang="es-ES" dirty="0">
              <a:latin typeface="Arial" pitchFamily="34" charset="0"/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428728" y="2928934"/>
            <a:ext cx="6400800" cy="2786082"/>
          </a:xfrm>
        </p:spPr>
        <p:txBody>
          <a:bodyPr>
            <a:normAutofit fontScale="92500" lnSpcReduction="1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s-MX" dirty="0" smtClean="0">
                <a:solidFill>
                  <a:schemeClr val="tx1"/>
                </a:solidFill>
                <a:latin typeface="Arial" pitchFamily="34" charset="0"/>
              </a:rPr>
              <a:t>Una definición que va más allá de “aparatos”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MX" dirty="0" smtClean="0">
                <a:solidFill>
                  <a:schemeClr val="tx1"/>
                </a:solidFill>
                <a:latin typeface="Arial" pitchFamily="34" charset="0"/>
              </a:rPr>
              <a:t>Se aplica un enfoque científico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MX" dirty="0" smtClean="0">
                <a:solidFill>
                  <a:schemeClr val="tx1"/>
                </a:solidFill>
                <a:latin typeface="Arial" pitchFamily="34" charset="0"/>
              </a:rPr>
              <a:t>Uso de técnicas, métodos y conocimientos organizados multidisciplinarios</a:t>
            </a:r>
            <a:endParaRPr lang="es-ES" dirty="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99600" y="1081686"/>
            <a:ext cx="7772400" cy="1561496"/>
          </a:xfrm>
        </p:spPr>
        <p:txBody>
          <a:bodyPr>
            <a:normAutofit/>
          </a:bodyPr>
          <a:lstStyle/>
          <a:p>
            <a:r>
              <a:rPr lang="es-MX" dirty="0" smtClean="0">
                <a:latin typeface="Arial" pitchFamily="34" charset="0"/>
              </a:rPr>
              <a:t>Resumen</a:t>
            </a:r>
            <a:endParaRPr lang="es-ES" dirty="0">
              <a:latin typeface="Arial" pitchFamily="34" charset="0"/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428728" y="2928934"/>
            <a:ext cx="6400800" cy="2786082"/>
          </a:xfrm>
        </p:spPr>
        <p:txBody>
          <a:bodyPr>
            <a:normAutofit/>
          </a:bodyPr>
          <a:lstStyle/>
          <a:p>
            <a:pPr marL="514350" indent="-514350" algn="just">
              <a:buFont typeface="Arial" pitchFamily="34" charset="0"/>
              <a:buChar char="•"/>
            </a:pPr>
            <a:r>
              <a:rPr lang="es-MX" dirty="0" smtClean="0">
                <a:solidFill>
                  <a:schemeClr val="tx1"/>
                </a:solidFill>
                <a:latin typeface="Arial" pitchFamily="34" charset="0"/>
              </a:rPr>
              <a:t>Los objetivos y metas, enunciados con claridad, constituyen la base del funcionamiento del enfoque de sistemas</a:t>
            </a:r>
            <a:endParaRPr lang="es-ES" dirty="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99600" y="1081686"/>
            <a:ext cx="7772400" cy="1561496"/>
          </a:xfrm>
        </p:spPr>
        <p:txBody>
          <a:bodyPr>
            <a:normAutofit/>
          </a:bodyPr>
          <a:lstStyle/>
          <a:p>
            <a:r>
              <a:rPr lang="es-MX" dirty="0" smtClean="0">
                <a:latin typeface="Arial" pitchFamily="34" charset="0"/>
              </a:rPr>
              <a:t>Resumen</a:t>
            </a:r>
            <a:endParaRPr lang="es-ES" dirty="0">
              <a:latin typeface="Arial" pitchFamily="34" charset="0"/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428728" y="2928934"/>
            <a:ext cx="6400800" cy="2786082"/>
          </a:xfrm>
        </p:spPr>
        <p:txBody>
          <a:bodyPr>
            <a:normAutofit fontScale="92500" lnSpcReduction="10000"/>
          </a:bodyPr>
          <a:lstStyle/>
          <a:p>
            <a:pPr marL="514350" indent="-514350" algn="just">
              <a:buFont typeface="Arial" pitchFamily="34" charset="0"/>
              <a:buChar char="•"/>
            </a:pPr>
            <a:r>
              <a:rPr lang="es-MX" dirty="0" smtClean="0">
                <a:solidFill>
                  <a:schemeClr val="tx1"/>
                </a:solidFill>
                <a:latin typeface="Arial" pitchFamily="34" charset="0"/>
              </a:rPr>
              <a:t>Para descubrir los problemas que existen dentro del sistema es necesario tener una idea muy clara de sus objetivos: mientras más claros sean éstos, más fácil resultará distinguir los problemas.</a:t>
            </a:r>
            <a:endParaRPr lang="es-ES" dirty="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99600" y="1081686"/>
            <a:ext cx="7772400" cy="1561496"/>
          </a:xfrm>
        </p:spPr>
        <p:txBody>
          <a:bodyPr>
            <a:normAutofit/>
          </a:bodyPr>
          <a:lstStyle/>
          <a:p>
            <a:r>
              <a:rPr lang="es-MX" dirty="0" smtClean="0">
                <a:latin typeface="Arial" pitchFamily="34" charset="0"/>
              </a:rPr>
              <a:t>Resumen</a:t>
            </a:r>
            <a:endParaRPr lang="es-ES" dirty="0">
              <a:latin typeface="Arial" pitchFamily="34" charset="0"/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428728" y="2928934"/>
            <a:ext cx="6400800" cy="2786082"/>
          </a:xfrm>
        </p:spPr>
        <p:txBody>
          <a:bodyPr>
            <a:normAutofit fontScale="92500" lnSpcReduction="20000"/>
          </a:bodyPr>
          <a:lstStyle/>
          <a:p>
            <a:pPr marL="514350" indent="-514350" algn="just">
              <a:buFont typeface="Arial" pitchFamily="34" charset="0"/>
              <a:buChar char="•"/>
            </a:pPr>
            <a:r>
              <a:rPr lang="es-MX" dirty="0" smtClean="0">
                <a:solidFill>
                  <a:schemeClr val="tx1"/>
                </a:solidFill>
                <a:latin typeface="Arial" pitchFamily="34" charset="0"/>
              </a:rPr>
              <a:t>Para diseñar nuevos enfoques se han de tener en mente los objetivos y metas del sistema: mientras más claros sean estos, más fácil resultará el diseño de nuevos materiales, nuevos medios, etc.</a:t>
            </a:r>
            <a:endParaRPr lang="es-ES" dirty="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326</Words>
  <Application>Microsoft Office PowerPoint</Application>
  <PresentationFormat>Presentación en pantalla (4:3)</PresentationFormat>
  <Paragraphs>69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28" baseType="lpstr">
      <vt:lpstr>Tema de Office</vt:lpstr>
      <vt:lpstr>Relación entre la Tecnología Educacional y el enfoque de sistemas</vt:lpstr>
      <vt:lpstr>Relación entre la Tecnología Educacional y el enfoque de sistemas</vt:lpstr>
      <vt:lpstr>Relación entre la Tecnología Educacional y el enfoque de sistemas</vt:lpstr>
      <vt:lpstr>Relación entre la Tecnología Educacional y el enfoque de sistemas</vt:lpstr>
      <vt:lpstr>Relación entre la Tecnología Educacional y el enfoque de sistemas</vt:lpstr>
      <vt:lpstr>Ventajas del enfoque de sistemas</vt:lpstr>
      <vt:lpstr>Resumen</vt:lpstr>
      <vt:lpstr>Resumen</vt:lpstr>
      <vt:lpstr>Resumen</vt:lpstr>
      <vt:lpstr>Tecnología Educativa</vt:lpstr>
      <vt:lpstr>Profesor</vt:lpstr>
      <vt:lpstr>Análisis del profesor </vt:lpstr>
      <vt:lpstr>Epistemología</vt:lpstr>
      <vt:lpstr>Epistemología</vt:lpstr>
      <vt:lpstr>Objetivismo</vt:lpstr>
      <vt:lpstr>Subjetivismo</vt:lpstr>
      <vt:lpstr>Subjetivismo</vt:lpstr>
      <vt:lpstr>Ecléctico</vt:lpstr>
      <vt:lpstr>Ortodoxo</vt:lpstr>
      <vt:lpstr>Epistemología Personal</vt:lpstr>
      <vt:lpstr>Teorías del aprendizaje</vt:lpstr>
      <vt:lpstr>Teorías del aprendizaje</vt:lpstr>
      <vt:lpstr>Teorías del aprendizaje</vt:lpstr>
      <vt:lpstr>Teorías del aprendizaje</vt:lpstr>
      <vt:lpstr>Actividad Uno (Teorías de aprendizaje)</vt:lpstr>
      <vt:lpstr>Conductismo</vt:lpstr>
      <vt:lpstr>Conductismo</vt:lpstr>
    </vt:vector>
  </TitlesOfParts>
  <Company>Campus Texcoco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Relación entre la Tecnología Educacional e el enfoque de sistemas</dc:title>
  <dc:creator>general</dc:creator>
  <cp:lastModifiedBy>Universidad del Valle de México</cp:lastModifiedBy>
  <cp:revision>22</cp:revision>
  <dcterms:created xsi:type="dcterms:W3CDTF">2009-11-26T22:13:24Z</dcterms:created>
  <dcterms:modified xsi:type="dcterms:W3CDTF">2009-11-27T15:18:54Z</dcterms:modified>
</cp:coreProperties>
</file>